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83" r:id="rId5"/>
    <p:sldId id="264" r:id="rId6"/>
    <p:sldId id="286" r:id="rId7"/>
    <p:sldId id="287" r:id="rId8"/>
    <p:sldId id="288" r:id="rId9"/>
    <p:sldId id="289" r:id="rId10"/>
    <p:sldId id="297" r:id="rId11"/>
    <p:sldId id="290" r:id="rId12"/>
    <p:sldId id="291" r:id="rId13"/>
    <p:sldId id="292" r:id="rId14"/>
    <p:sldId id="293" r:id="rId15"/>
    <p:sldId id="294" r:id="rId16"/>
    <p:sldId id="295" r:id="rId17"/>
    <p:sldId id="296" r:id="rId18"/>
    <p:sldId id="303" r:id="rId19"/>
    <p:sldId id="304" r:id="rId20"/>
    <p:sldId id="305" r:id="rId21"/>
    <p:sldId id="307" r:id="rId22"/>
    <p:sldId id="308" r:id="rId23"/>
    <p:sldId id="309" r:id="rId24"/>
    <p:sldId id="310" r:id="rId25"/>
    <p:sldId id="311" r:id="rId26"/>
    <p:sldId id="312" r:id="rId27"/>
    <p:sldId id="306" r:id="rId2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8869" autoAdjust="0"/>
  </p:normalViewPr>
  <p:slideViewPr>
    <p:cSldViewPr snapToGrid="0">
      <p:cViewPr varScale="1">
        <p:scale>
          <a:sx n="112" d="100"/>
          <a:sy n="112" d="100"/>
        </p:scale>
        <p:origin x="202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7706323086959"/>
          <c:y val="3.7838111258554685E-2"/>
          <c:w val="0.85110144664712817"/>
          <c:h val="0.8131484512864003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Sheet1!$A$2:$A$4</c:f>
              <c:strCache>
                <c:ptCount val="2"/>
                <c:pt idx="0">
                  <c:v>Residential</c:v>
                </c:pt>
                <c:pt idx="1">
                  <c:v>Non-Residential</c:v>
                </c:pt>
              </c:strCache>
            </c:strRef>
          </c:cat>
          <c:val>
            <c:numRef>
              <c:f>Sheet1!$B$2:$B$4</c:f>
              <c:numCache>
                <c:formatCode>"$"#,##0.00</c:formatCode>
                <c:ptCount val="3"/>
                <c:pt idx="0">
                  <c:v>1876.5</c:v>
                </c:pt>
                <c:pt idx="1">
                  <c:v>7612.5</c:v>
                </c:pt>
                <c:pt idx="2" formatCode="General">
                  <c:v>3.5</c:v>
                </c:pt>
              </c:numCache>
            </c:numRef>
          </c:val>
          <c:extLst>
            <c:ext xmlns:c16="http://schemas.microsoft.com/office/drawing/2014/chart" uri="{C3380CC4-5D6E-409C-BE32-E72D297353CC}">
              <c16:uniqueId val="{00000000-40C3-4EF5-A20A-2808F3CBC5A2}"/>
            </c:ext>
          </c:extLst>
        </c:ser>
        <c:dLbls>
          <c:showLegendKey val="0"/>
          <c:showVal val="0"/>
          <c:showCatName val="0"/>
          <c:showSerName val="0"/>
          <c:showPercent val="0"/>
          <c:showBubbleSize val="0"/>
        </c:dLbls>
        <c:gapWidth val="219"/>
        <c:overlap val="-27"/>
        <c:axId val="764236376"/>
        <c:axId val="764239000"/>
      </c:barChart>
      <c:catAx>
        <c:axId val="76423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239000"/>
        <c:crosses val="autoZero"/>
        <c:auto val="1"/>
        <c:lblAlgn val="ctr"/>
        <c:lblOffset val="100"/>
        <c:noMultiLvlLbl val="0"/>
      </c:catAx>
      <c:valAx>
        <c:axId val="7642390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236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4008705" y="0"/>
            <a:ext cx="3066733" cy="469779"/>
          </a:xfrm>
          <a:prstGeom prst="rect">
            <a:avLst/>
          </a:prstGeom>
        </p:spPr>
        <p:txBody>
          <a:bodyPr vert="horz" lIns="93932" tIns="46966" rIns="93932" bIns="46966" rtlCol="0"/>
          <a:lstStyle>
            <a:lvl1pPr algn="r">
              <a:defRPr sz="1200"/>
            </a:lvl1pPr>
          </a:lstStyle>
          <a:p>
            <a:fld id="{EF1077DB-935E-4A0A-947A-D283B9F9F452}" type="datetimeFigureOut">
              <a:rPr lang="en-US" smtClean="0"/>
              <a:t>9/21/2020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4008705" y="8893297"/>
            <a:ext cx="3066733" cy="469778"/>
          </a:xfrm>
          <a:prstGeom prst="rect">
            <a:avLst/>
          </a:prstGeom>
        </p:spPr>
        <p:txBody>
          <a:bodyPr vert="horz" lIns="93932" tIns="46966" rIns="93932" bIns="46966"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noProof="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19EDBDA2-4480-4D82-8886-1B64A7ECBBAC}" type="datetimeFigureOut">
              <a:rPr lang="en-US" noProof="0" smtClean="0"/>
              <a:t>9/21/2020</a:t>
            </a:fld>
            <a:endParaRPr lang="en-US" noProof="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noProof="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224831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In 1982, the first year of Gallagher, the residential assessment rate was 21% (and the nonresidential property assessment rate was 29%, as fixed by Gallagher in perpetuity).  However, the rapid escalation in residential property values, combined with the growth boom of the 1990’s, led to the 45% share of property tax collected from residential properties being dispersed across more and more residences that were worth more and more money.  Something had to give in order to maintain the 45% / 55% split.</a:t>
            </a:r>
          </a:p>
          <a:p>
            <a:pPr marL="172839" indent="-172839">
              <a:buFont typeface="Arial" panose="020B0604020202020204" pitchFamily="34" charset="0"/>
              <a:buChar char="•"/>
            </a:pPr>
            <a:r>
              <a:rPr lang="en-US" dirty="0"/>
              <a:t>In Colorado, in order to maintain the 45% / 55% split, the residential property assessment rate has dropped from 21% in 1982 to the current level of 7.15%, and an estimated rate of 5.88% for tax years 2021 &amp; 2022.</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3614092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NO, in the 38 years since Gallagher passed, increases in residential property values have significantly outpaced the increases in the value of commercial property.  In fact, residential property, which made up only 45% of the state’s total property value in 1982, today accounts for 75% of the state’s total property value.  However, due to the Gallagher Amendment, residential property is only responsible for 45% of the state’s total property tax burden.  Conversely, commercial property, which now accounts for only 25% of total property value in the state, is still responsible for 55% of the state’s total tax burden.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222041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Traditionally mill levies could float to counteract cyclical economic cycles and help protect local government’s primary revenue source.  However, TABOR has been interpreted and ruled in our courts as preventing mill levies from increasing without a vote of the people.</a:t>
            </a:r>
          </a:p>
          <a:p>
            <a:pPr marL="172839" indent="-172839">
              <a:buFont typeface="Arial" panose="020B0604020202020204" pitchFamily="34" charset="0"/>
              <a:buChar char="•"/>
            </a:pPr>
            <a:r>
              <a:rPr lang="en-US" dirty="0"/>
              <a:t>As a result, if the assessed value of a property declines, the mill levy can no longer counteract the effect that reduced values have on the amount of property tax collected.  In addition, if overall property values located in a jurisdiction go up so fast that the tax revenue would outpace TABORs allowable revenue limit, the jurisdiction may need to lower the levy.  In this case, TABOR prevents the jurisdiction from raising the mill levy to its previous levels without a vote.</a:t>
            </a:r>
          </a:p>
          <a:p>
            <a:pPr marL="172839" indent="-172839">
              <a:buFont typeface="Arial" panose="020B0604020202020204" pitchFamily="34" charset="0"/>
              <a:buChar char="•"/>
            </a:pPr>
            <a:r>
              <a:rPr lang="en-US" dirty="0"/>
              <a:t>As a result, the collision between TABOR and Gallagher.</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77242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Property taxes used to be the primary funding source for K-12 education in Colorado.  In 1982, property taxes funded 60% of education, and the state General Fund provided 40% of funding.</a:t>
            </a:r>
          </a:p>
          <a:p>
            <a:pPr marL="172839" indent="-172839">
              <a:buFont typeface="Arial" panose="020B0604020202020204" pitchFamily="34" charset="0"/>
              <a:buChar char="•"/>
            </a:pPr>
            <a:r>
              <a:rPr lang="en-US" dirty="0"/>
              <a:t>However, with decreasing property tax revenue caused in part by Gallagher and TABOR, the state has been required by the state School Finance Act to ‘backfill’ an ever-increasing amount of funding for schools, resulting in a reversal of state and local funding roles.  The state now provides 60% of funding for K-12 schools, with local property taxes providing 40% of funding.  This eats up a significant amount of the General Fund – spending on K-12 education now takes up 60% of General Fund dollars.</a:t>
            </a:r>
          </a:p>
          <a:p>
            <a:pPr marL="172839" indent="-172839">
              <a:buFont typeface="Arial" panose="020B0604020202020204" pitchFamily="34" charset="0"/>
              <a:buChar char="•"/>
            </a:pPr>
            <a:r>
              <a:rPr lang="en-US" dirty="0"/>
              <a:t>Amendment 23, with its requirement of increase state funding for schools, has magnified the difficulty in producing the required state General Fund dollars for education.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421484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ballot title for Amendment B is as follows:</a:t>
            </a:r>
          </a:p>
          <a:p>
            <a:endParaRPr lang="en-US" dirty="0"/>
          </a:p>
          <a:p>
            <a:pPr marL="0" indent="0">
              <a:buNone/>
            </a:pPr>
            <a:r>
              <a:rPr lang="en-US" b="1" i="1" dirty="0"/>
              <a:t>“Without increasing property tax rates, to help preserve funding for local districts that provide fire protection, police, ambulance, hospital, kindergarten through twelfth grade education, and other services, and to avoid automatic mill levy increases, shall there be an amendment to the Colorado constitution to repeal the requirement that the general assembly periodically change the residential assessment rate in order to maintain the statewide proportion of residential property as compared to all other taxable property valued for property tax purposes and repeal the nonresidential property tax assessment rate of twenty-nine percent?”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248889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1200" dirty="0"/>
              <a:t>Repealing the Gallagher Amendment, which set residential and non-residential property tax assessment rates in the state constitution;</a:t>
            </a:r>
          </a:p>
          <a:p>
            <a:pPr marL="342900" indent="-342900" algn="l">
              <a:buFont typeface="Arial" panose="020B0604020202020204" pitchFamily="34" charset="0"/>
              <a:buChar char="•"/>
            </a:pPr>
            <a:r>
              <a:rPr lang="en-US" sz="1200" dirty="0"/>
              <a:t>Allowing the Colorado State Legislature to freeze property tax assessment rates at the current rates (7.15% for residential property and 29% for non-residential property); and</a:t>
            </a:r>
          </a:p>
          <a:p>
            <a:pPr marL="342900" indent="-342900" algn="l">
              <a:buFont typeface="Arial" panose="020B0604020202020204" pitchFamily="34" charset="0"/>
              <a:buChar char="•"/>
            </a:pPr>
            <a:r>
              <a:rPr lang="en-US" sz="1200" dirty="0"/>
              <a:t>Allowing the state legislature to provide for future property tax assessment rate adjustments through state law.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a:p>
        </p:txBody>
      </p:sp>
    </p:spTree>
    <p:extLst>
      <p:ext uri="{BB962C8B-B14F-4D97-AF65-F5344CB8AC3E}">
        <p14:creationId xmlns:p14="http://schemas.microsoft.com/office/powerpoint/2010/main" val="113132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Maintaining the Gallagher Amendment, which requires a residential to non-residential property tax ratio of 45% to 55% and requires the state legislature to adjust the residential assessment rate to maintain the required ratio.  Since 1982, the residential property tax assessment rate has dropped from 21% to 7.15% under the Gallagher Amendment.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a:p>
        </p:txBody>
      </p:sp>
    </p:spTree>
    <p:extLst>
      <p:ext uri="{BB962C8B-B14F-4D97-AF65-F5344CB8AC3E}">
        <p14:creationId xmlns:p14="http://schemas.microsoft.com/office/powerpoint/2010/main" val="297940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r>
              <a:rPr lang="en-US" sz="1200" dirty="0">
                <a:solidFill>
                  <a:srgbClr val="FFFFFF"/>
                </a:solidFill>
              </a:rPr>
              <a:t>The Gallagher Amendment does not prevent tax from increasing, TABOR does.  </a:t>
            </a:r>
          </a:p>
          <a:p>
            <a:pPr indent="-228600"/>
            <a:r>
              <a:rPr lang="en-US" sz="1200" dirty="0">
                <a:solidFill>
                  <a:srgbClr val="FFFFFF"/>
                </a:solidFill>
              </a:rPr>
              <a:t>The Gallagher Amendment instead transfers the property tax burden from residential property owners to nonresidential property owners.  When the Gallagher Amendment first passed in 1982, for a value at which a residential property owners paid $1.00 in tax a nonresidential property owner paid $1.38.  Today, that nonresidential property owner pays over $4.00 and if Amendment B doesn’t pass, this same property owner will pay almost $5.00. </a:t>
            </a:r>
          </a:p>
          <a:p>
            <a:pPr indent="-228600"/>
            <a:r>
              <a:rPr lang="en-US" sz="1200" dirty="0">
                <a:solidFill>
                  <a:srgbClr val="FFFFFF"/>
                </a:solidFill>
              </a:rPr>
              <a:t> Gallagher transfers more and more of the property tax burden to nonresidential property owners and in doing so, narrows the property tax base.</a:t>
            </a:r>
          </a:p>
          <a:p>
            <a:pPr indent="-228600"/>
            <a:r>
              <a:rPr lang="en-US" sz="1200" b="1" i="1" dirty="0">
                <a:solidFill>
                  <a:srgbClr val="FFFFFF"/>
                </a:solidFill>
              </a:rPr>
              <a:t>I do not and will not favor a tax increase but neither do I favor a scheme to shift the tax burden onto someone else’ shoulders.  </a:t>
            </a:r>
            <a:r>
              <a:rPr lang="en-US" sz="1200" dirty="0">
                <a:solidFill>
                  <a:srgbClr val="FFFFFF"/>
                </a:solidFill>
              </a:rPr>
              <a:t>The necessary funding of government should be fairly shared by all and that which is not necessary should not be funded….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a:p>
        </p:txBody>
      </p:sp>
    </p:spTree>
    <p:extLst>
      <p:ext uri="{BB962C8B-B14F-4D97-AF65-F5344CB8AC3E}">
        <p14:creationId xmlns:p14="http://schemas.microsoft.com/office/powerpoint/2010/main" val="90368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r>
              <a:rPr lang="en-US" dirty="0">
                <a:solidFill>
                  <a:schemeClr val="tx1"/>
                </a:solidFill>
              </a:rPr>
              <a:t>It established an annual audit of all 64 County Assessors;</a:t>
            </a:r>
          </a:p>
          <a:p>
            <a:pPr indent="-228600"/>
            <a:r>
              <a:rPr lang="en-US" dirty="0">
                <a:solidFill>
                  <a:schemeClr val="tx1"/>
                </a:solidFill>
              </a:rPr>
              <a:t>Reconstituted the State Board of Equalization to ensure similar properties get similar treatment;</a:t>
            </a:r>
          </a:p>
          <a:p>
            <a:pPr indent="-228600"/>
            <a:r>
              <a:rPr lang="en-US" dirty="0">
                <a:solidFill>
                  <a:schemeClr val="tx1"/>
                </a:solidFill>
              </a:rPr>
              <a:t>Exempted certain categories of property from taxation, such as household furnishings; inventories held for business consumption; livestock and agricultural products, among others.</a:t>
            </a:r>
          </a:p>
          <a:p>
            <a:pPr indent="-228600"/>
            <a:r>
              <a:rPr lang="en-US" dirty="0">
                <a:solidFill>
                  <a:schemeClr val="tx1"/>
                </a:solidFill>
              </a:rPr>
              <a:t>However, the 45% / 55% relationship between residential and nonresidential property values wasn’t one of them.  This relationship was intended to reign in residential tax hikes as mentioned earlier in this presentation; however, the drop in the residential assessment rate from 21% to 7.15% was never expected and when assessment rates went down, mill levies were expected to go up.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a:p>
        </p:txBody>
      </p:sp>
    </p:spTree>
    <p:extLst>
      <p:ext uri="{BB962C8B-B14F-4D97-AF65-F5344CB8AC3E}">
        <p14:creationId xmlns:p14="http://schemas.microsoft.com/office/powerpoint/2010/main" val="336777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1">
                <a:solidFill>
                  <a:srgbClr val="000000"/>
                </a:solidFill>
              </a:rPr>
              <a:t>The Gallagher Amendment was adopted in 1982 when Colorado voters approved the measure.  The Amendment is named for former State Senator Dennis Gallagher, who was one of the primary sponsors of the measure…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2689802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buFont typeface="Arial" panose="020B0604020202020204" pitchFamily="34" charset="0"/>
              <a:buChar char="•"/>
            </a:pPr>
            <a:r>
              <a:rPr lang="en-US" sz="1200" dirty="0">
                <a:solidFill>
                  <a:srgbClr val="FFFFFF"/>
                </a:solidFill>
              </a:rPr>
              <a:t>Property tax is calculated by multiplying the assessors’ actual value * the assessment rate * the mill levy.  </a:t>
            </a:r>
          </a:p>
          <a:p>
            <a:pPr indent="-228600">
              <a:buFont typeface="Arial" panose="020B0604020202020204" pitchFamily="34" charset="0"/>
              <a:buChar char="•"/>
            </a:pPr>
            <a:r>
              <a:rPr lang="en-US" sz="1200" dirty="0">
                <a:solidFill>
                  <a:srgbClr val="FFFFFF"/>
                </a:solidFill>
              </a:rPr>
              <a:t>The assessment rate is generally 29% for nonresidential property and when the Gallagher Amendment was passed by the voters, the residential rate was 21%.  Under the Gallagher Amendment, in order to maintain the 45% / 55% statewide target the Legislature would float the residential assessment rate and the result is that is has dropped to the level today of 7.15%</a:t>
            </a:r>
          </a:p>
          <a:p>
            <a:pPr indent="-228600">
              <a:buFont typeface="Arial" panose="020B0604020202020204" pitchFamily="34" charset="0"/>
              <a:buChar char="•"/>
            </a:pPr>
            <a:r>
              <a:rPr lang="en-US" sz="1200" dirty="0">
                <a:solidFill>
                  <a:srgbClr val="FFFFFF"/>
                </a:solidFill>
              </a:rPr>
              <a:t>If Amendment B doesn’t pass it is estimated to drop to 5.88% (18% reduction).  Under Gallagher, without TABOR, if that drop resulted in lower tax, the mill levy increased to adjust the tax funding required by the districts.  This obviously resulted in a disproportionate increase for nonresidential property owners.</a:t>
            </a:r>
          </a:p>
          <a:p>
            <a:pPr indent="-228600">
              <a:buFont typeface="Arial" panose="020B0604020202020204" pitchFamily="34" charset="0"/>
              <a:buChar char="•"/>
            </a:pPr>
            <a:r>
              <a:rPr lang="en-US" sz="1200" dirty="0">
                <a:solidFill>
                  <a:srgbClr val="FFFFFF"/>
                </a:solidFill>
              </a:rPr>
              <a:t>Gallagher didn’t lower the tax it simply transferred the burden to the nonresidential property owners.</a:t>
            </a:r>
            <a:endParaRPr lang="en-US" dirty="0"/>
          </a:p>
          <a:p>
            <a:pPr marL="171450" indent="-171450">
              <a:buFont typeface="Arial" panose="020B0604020202020204" pitchFamily="34" charset="0"/>
              <a:buChar char="•"/>
            </a:pPr>
            <a:r>
              <a:rPr lang="en-US" dirty="0"/>
              <a:t>It is true that as the assessors’ actual value may increase on a property, the tax can increase since tax is the result of Actual Value * the assessment rate * the mill levy.  That’s because property tax in Colorado is ad valorem, according to value.  Again, Gallagher does not prevent a tax increase when the actual value increases, but it does ensure the increase will be disproportionate.  Once again, TABOR prevents or at least moderates this increase.  Inflation – Sales between buyers and sellers results in higher property values as well as higher cost to provide the government services demanded by taxpayers.  Again, TABOR provides protection based on inflation plus new construction.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a:p>
        </p:txBody>
      </p:sp>
    </p:spTree>
    <p:extLst>
      <p:ext uri="{BB962C8B-B14F-4D97-AF65-F5344CB8AC3E}">
        <p14:creationId xmlns:p14="http://schemas.microsoft.com/office/powerpoint/2010/main" val="401641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buFont typeface="Arial" panose="020B0604020202020204" pitchFamily="34" charset="0"/>
              <a:buChar char="•"/>
            </a:pPr>
            <a:r>
              <a:rPr lang="en-US" sz="1200" dirty="0">
                <a:solidFill>
                  <a:srgbClr val="000000"/>
                </a:solidFill>
              </a:rPr>
              <a:t>TABOR limited the tax rate, the mill levy rate and the budget total, not the Gallagher Amendment.</a:t>
            </a:r>
          </a:p>
          <a:p>
            <a:pPr indent="-228600">
              <a:buFont typeface="Arial" panose="020B0604020202020204" pitchFamily="34" charset="0"/>
              <a:buChar char="•"/>
            </a:pPr>
            <a:r>
              <a:rPr lang="en-US" sz="1200" dirty="0">
                <a:solidFill>
                  <a:srgbClr val="000000"/>
                </a:solidFill>
              </a:rPr>
              <a:t>The mill levy is set by the specific districts to fund their operations (IE. School districts, fire districts, library districts, cities, towns, </a:t>
            </a:r>
            <a:r>
              <a:rPr lang="en-US" sz="1200" dirty="0" err="1">
                <a:solidFill>
                  <a:srgbClr val="000000"/>
                </a:solidFill>
              </a:rPr>
              <a:t>etc</a:t>
            </a:r>
            <a:r>
              <a:rPr lang="en-US" sz="1200" dirty="0">
                <a:solidFill>
                  <a:srgbClr val="000000"/>
                </a:solidFill>
              </a:rPr>
              <a:t>).  Over the years, the residential assessment rate has dropped but not consistently.</a:t>
            </a:r>
          </a:p>
          <a:p>
            <a:pPr indent="-228600">
              <a:buFont typeface="Arial" panose="020B0604020202020204" pitchFamily="34" charset="0"/>
              <a:buChar char="•"/>
            </a:pPr>
            <a:r>
              <a:rPr lang="en-US" sz="1200" dirty="0">
                <a:solidFill>
                  <a:srgbClr val="000000"/>
                </a:solidFill>
              </a:rPr>
              <a:t>Between 2005 and 2017 the residential assessment rate would have increased every year but one.  Therefore, the residential share of the tax would have increased.  However, TABOR prevented this increase.  Again, TABOR did this not Gallagher….</a:t>
            </a:r>
          </a:p>
          <a:p>
            <a:pPr indent="-228600">
              <a:buFont typeface="Arial" panose="020B0604020202020204" pitchFamily="34" charset="0"/>
              <a:buChar char="•"/>
            </a:pPr>
            <a:r>
              <a:rPr lang="en-US" sz="1200" dirty="0">
                <a:solidFill>
                  <a:srgbClr val="000000"/>
                </a:solidFill>
              </a:rPr>
              <a:t>Today, the residential assessment rate is 7.15% and therefore a small drop in the rate becomes a large percentage change for the district dependent upon property tax for funding.  For example, a reduction from 7.15% to 5.88% represents a reduction of 18%...</a:t>
            </a:r>
            <a:endParaRPr lang="en-US" dirty="0"/>
          </a:p>
          <a:p>
            <a:pPr marL="171450" indent="-171450">
              <a:buFont typeface="Arial" panose="020B0604020202020204" pitchFamily="34" charset="0"/>
              <a:buChar char="•"/>
            </a:pPr>
            <a:r>
              <a:rPr lang="en-US" dirty="0"/>
              <a:t>When district funding requires additional property tax funding, the district seeks a mill levy increase, as School District 11 did in 2017.  Permission is required by TABOR.  The rate increase is 4* higher on the nonresidential property owner due to Gallagher.</a:t>
            </a:r>
          </a:p>
          <a:p>
            <a:pPr marL="171450" indent="-171450">
              <a:buFont typeface="Arial" panose="020B0604020202020204" pitchFamily="34" charset="0"/>
              <a:buChar char="•"/>
            </a:pPr>
            <a:r>
              <a:rPr lang="en-US" dirty="0"/>
              <a:t>As for lowering residential property owners’ tax, Gallagher originally envisioned that if residential property assessed values statewide exceeded 45% as it did between 2005 and 2017, the residential assessment rate would go up increasing the residential property owners' tax.  TABOR prevented this increase.  On the other hand, when the change resulted in lower tax under Gallagher, the mill levy would go up and again the change was disproportionate.  Once again, TABOR prevented this increase and still does.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21</a:t>
            </a:fld>
            <a:endParaRPr lang="en-US" noProof="0"/>
          </a:p>
        </p:txBody>
      </p:sp>
    </p:spTree>
    <p:extLst>
      <p:ext uri="{BB962C8B-B14F-4D97-AF65-F5344CB8AC3E}">
        <p14:creationId xmlns:p14="http://schemas.microsoft.com/office/powerpoint/2010/main" val="1185272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impact on our urban areas with a high concentration of nonresidential property is minimal, and the impact for areas with districts (Fire, Library, etc.) more dependent on residential property tax funding is far more significant (IE. Hanover, Edison, Calhan, Peyton, Rush, etc.)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a:p>
        </p:txBody>
      </p:sp>
    </p:spTree>
    <p:extLst>
      <p:ext uri="{BB962C8B-B14F-4D97-AF65-F5344CB8AC3E}">
        <p14:creationId xmlns:p14="http://schemas.microsoft.com/office/powerpoint/2010/main" val="16961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buFont typeface="Arial" panose="020B0604020202020204" pitchFamily="34" charset="0"/>
              <a:buChar char="•"/>
            </a:pPr>
            <a:r>
              <a:rPr lang="en-US" sz="1200" dirty="0">
                <a:solidFill>
                  <a:schemeClr val="tx1"/>
                </a:solidFill>
              </a:rPr>
              <a:t>There are better ways to fund government, but Gallagher is bad tax policy because it continues to shift more and more of the tax burden onto a minority of payers.  School District 11 - 2017 ballot initiative increased a median homeowners’ taxes about $400/year but increased the same median valued nonresidential property owners’ tax about $1700.  </a:t>
            </a:r>
          </a:p>
          <a:p>
            <a:pPr indent="-228600">
              <a:buFont typeface="Arial" panose="020B0604020202020204" pitchFamily="34" charset="0"/>
              <a:buChar char="•"/>
            </a:pPr>
            <a:r>
              <a:rPr lang="en-US" sz="1200" dirty="0">
                <a:solidFill>
                  <a:schemeClr val="tx1"/>
                </a:solidFill>
              </a:rPr>
              <a:t>Governments picking winners and losers is never a good idea.  Amendment B is an improvement.</a:t>
            </a:r>
          </a:p>
          <a:p>
            <a:pPr indent="-228600">
              <a:buFont typeface="Arial" panose="020B0604020202020204" pitchFamily="34" charset="0"/>
              <a:buChar char="•"/>
            </a:pPr>
            <a:r>
              <a:rPr lang="en-US" sz="1200" dirty="0">
                <a:solidFill>
                  <a:schemeClr val="tx1"/>
                </a:solidFill>
              </a:rPr>
              <a:t>However, a much better way to reduce taxes is to vote for candidates who share a philosophy of government to fund only functions that governments must do.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23</a:t>
            </a:fld>
            <a:endParaRPr lang="en-US" noProof="0"/>
          </a:p>
        </p:txBody>
      </p:sp>
    </p:spTree>
    <p:extLst>
      <p:ext uri="{BB962C8B-B14F-4D97-AF65-F5344CB8AC3E}">
        <p14:creationId xmlns:p14="http://schemas.microsoft.com/office/powerpoint/2010/main" val="93537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a:p>
        </p:txBody>
      </p:sp>
    </p:spTree>
    <p:extLst>
      <p:ext uri="{BB962C8B-B14F-4D97-AF65-F5344CB8AC3E}">
        <p14:creationId xmlns:p14="http://schemas.microsoft.com/office/powerpoint/2010/main" val="85359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a:buFont typeface="Arial" panose="020B0604020202020204" pitchFamily="34" charset="0"/>
              <a:buChar char="•"/>
            </a:pPr>
            <a:r>
              <a:rPr lang="en-US" noProof="1">
                <a:solidFill>
                  <a:schemeClr val="tx1"/>
                </a:solidFill>
              </a:rPr>
              <a:t>The passage of the Gallagher Amendment by the voters in 1982 was the culmination of a property tax revolt that originated in the late 1970’s.  Homeowners, concerned about skyrocketing residential property taxes, pressured the State Legislature to address the problem.</a:t>
            </a:r>
          </a:p>
          <a:p>
            <a:pPr indent="-228600" algn="l">
              <a:buFont typeface="Arial" panose="020B0604020202020204" pitchFamily="34" charset="0"/>
              <a:buChar char="•"/>
            </a:pPr>
            <a:r>
              <a:rPr lang="en-US" noProof="1">
                <a:solidFill>
                  <a:schemeClr val="tx1"/>
                </a:solidFill>
              </a:rPr>
              <a:t>As a result, in 1982 Speaker of the House (Honorable Carl Bledsoe), appointed 9 members from the General Assessembly to study the problem and recommend solutions.  The Gallagher Amendment was the culmination of the panel’s effort to find a workable solution to skyrocketing residential property taxes.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222970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a:buFont typeface="Arial" panose="020B0604020202020204" pitchFamily="34" charset="0"/>
              <a:buChar char="•"/>
            </a:pPr>
            <a:r>
              <a:rPr lang="en-US" noProof="1">
                <a:solidFill>
                  <a:schemeClr val="tx1"/>
                </a:solidFill>
              </a:rPr>
              <a:t>The Gallagher Amendment divides the state’s total property tax burden between residential and nonresidential (commercial) property.  According to the Amendment, 45% of the total amount of state property tax collected must come from residential property, and 55% of the property tax collected must come from commercial property.</a:t>
            </a:r>
          </a:p>
          <a:p>
            <a:pPr indent="-228600" algn="l">
              <a:buFont typeface="Arial" panose="020B0604020202020204" pitchFamily="34" charset="0"/>
              <a:buChar char="•"/>
            </a:pPr>
            <a:r>
              <a:rPr lang="en-US" noProof="1">
                <a:solidFill>
                  <a:schemeClr val="tx1"/>
                </a:solidFill>
              </a:rPr>
              <a:t>Further, the Amendment mandates that the assessment rate for commercial property, which is responsible for 55% of the total state property tax burden, be fixed at 29%.  The residential rate, on the other hand, is annually adjusted to hold the 45% / 55% split constant.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263309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In 1982, residential property was responsible for 45% of the state’s total property value, and the commercial property was responsible for 55% of the state’s total property value.  The authors of the Gallagher Amendment believed that the overall property tax burden should continue to reflect this split.  As a result, with the passage of the Gallagher Amendment, the 45% / 55% split was set in stone.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57606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372483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If the estimated 2021 &amp; 2022 residential assessment rate drops to 5.88% this would mean that our non-residential owners are now contributing 5X their share, compared to their residential neighbors.  In addition, many of these same non-residential property owners pay a business personal property tax, which is a tax on their furniture, fixtures and equipment.</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344788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3 approaches to value – Cost, Market (Sales Comparison), and Income.</a:t>
            </a:r>
          </a:p>
          <a:p>
            <a:pPr marL="172839" indent="-172839">
              <a:buFont typeface="Arial" panose="020B0604020202020204" pitchFamily="34" charset="0"/>
              <a:buChar char="•"/>
            </a:pPr>
            <a:r>
              <a:rPr lang="en-US" dirty="0"/>
              <a:t>Residential Property – 24 Month Study Period / Market (Sales Comparison) approach, per TABOR.</a:t>
            </a:r>
          </a:p>
          <a:p>
            <a:pPr marL="172839" indent="-172839">
              <a:buFont typeface="Arial" panose="020B0604020202020204" pitchFamily="34" charset="0"/>
              <a:buChar char="•"/>
            </a:pPr>
            <a:r>
              <a:rPr lang="en-US" dirty="0"/>
              <a:t>Non-Residential Property – 24 Month Study Period / Cost, Market (Sales Comparison), and Income, per TABOR,.</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208857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The assessment rate is the percentage of the property’s assessed value that is taxed.  For example, under Gallagher, the assessment rate for nonresidential property is fixed at 29%.  That means that of the total market value of the property, 29% is subject to taxation.</a:t>
            </a:r>
          </a:p>
          <a:p>
            <a:pPr marL="172839" indent="-172839">
              <a:buFont typeface="Arial" panose="020B0604020202020204" pitchFamily="34" charset="0"/>
              <a:buChar char="•"/>
            </a:pPr>
            <a:r>
              <a:rPr lang="en-US" dirty="0"/>
              <a:t>The residential property assessment rate floats each year in order to meet the 45% / 55% split mandated by Gallagher.  Because of rapidly increasing residential property values, the residential assessment rate has sunk from approximately 21% in 1982 to 7.15% today.</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19031569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dragonartz.wordpress.com/tag/statist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theconversation.com/funding-higher-education-time-for-a-more-transparent-system-5074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www.progressive-charlestown.com/2012/02/rhode-island-political-short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tscpl.org/research/election-and-voting-information" TargetMode="External"/><Relationship Id="rId5" Type="http://schemas.openxmlformats.org/officeDocument/2006/relationships/image" Target="../media/image22.png"/><Relationship Id="rId4" Type="http://schemas.openxmlformats.org/officeDocument/2006/relationships/hyperlink" Target="http://www.beachfrontbroll.com/2013/04/VotingAnimation.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redoubtnews.com/2018/03/vote-no-scotchman-peak/" TargetMode="External"/><Relationship Id="rId5" Type="http://schemas.openxmlformats.org/officeDocument/2006/relationships/image" Target="../media/image23.jpg"/><Relationship Id="rId4" Type="http://schemas.openxmlformats.org/officeDocument/2006/relationships/hyperlink" Target="https://tscpl.org/research/election-and-voting-inform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arthistoryteachingresources.org/2015/02/talk-to-your-profbut-ho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hyperlink" Target="https://creativecommons.org/licenses/by/3.0/" TargetMode="External"/><Relationship Id="rId4" Type="http://schemas.openxmlformats.org/officeDocument/2006/relationships/hyperlink" Target="http://puniaogoodies.blogspot.com/2016/04/product-reviews-versus-sponsored-review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arkansasgopwing.blogspot.com/2016/10/feds-in-our-polling-place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creativecommons.org/licenses/by-sa/3.0/" TargetMode="External"/><Relationship Id="rId4" Type="http://schemas.openxmlformats.org/officeDocument/2006/relationships/hyperlink" Target="http://www.progressive-charlestown.com/2011/06/how-to-pay-less-taxes-part-2-appealing.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s://pixabay.com/en/rural-country-outdoors-field-86335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https://pixabay.com/en/question-board-chalk-school-126237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kystar1234.tistory.com/entry/%EB%AF%B8%EA%B5%AD-Property-Tax-%EB%B6%80%EB%8F%99%EC%82%B0-%EC%9E%AC%EC%82%B0%EC%84%B8-%EA%B3%A0%EC%A7%80%EC%84%9C%EC%99%80-%EC%9E%AC%EC%82%B0%EC%84%B8%EB%A5%BC-%EC%95%88%EB%82%B4%EB%8A%94-%EA%B2%BD%EC%9A%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ixabay.com/en/horizontal-pan-balance-weigh-20713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arkansasgopwing.blogspot.com/2015/08/property-tax-ranking-shakes.html"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knowthymoney.com/2012/10/how-to-estimate-your-property-valu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www.cilt.uct.ac.za/cilt/online_shortcourse_assess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097085" y="959244"/>
            <a:ext cx="4986057" cy="2689967"/>
          </a:xfrm>
        </p:spPr>
        <p:txBody>
          <a:bodyPr vert="horz" lIns="91440" tIns="45720" rIns="91440" bIns="45720" rtlCol="0" anchor="b">
            <a:normAutofit fontScale="90000"/>
          </a:bodyPr>
          <a:lstStyle/>
          <a:p>
            <a:pPr algn="ctr">
              <a:lnSpc>
                <a:spcPct val="150000"/>
              </a:lnSpc>
            </a:pPr>
            <a:r>
              <a:rPr lang="en-US" sz="3000" dirty="0">
                <a:solidFill>
                  <a:schemeClr val="tx1"/>
                </a:solidFill>
              </a:rPr>
              <a:t>Everything you wanted to know about the</a:t>
            </a:r>
            <a:br>
              <a:rPr lang="en-US" sz="3000" dirty="0">
                <a:solidFill>
                  <a:schemeClr val="tx1"/>
                </a:solidFill>
              </a:rPr>
            </a:br>
            <a:r>
              <a:rPr lang="en-US" sz="3000" dirty="0">
                <a:solidFill>
                  <a:schemeClr val="tx1"/>
                </a:solidFill>
              </a:rPr>
              <a:t> Gallagher amendment </a:t>
            </a:r>
            <a:br>
              <a:rPr lang="en-US" sz="3000" dirty="0">
                <a:solidFill>
                  <a:schemeClr val="tx1"/>
                </a:solidFill>
              </a:rPr>
            </a:br>
            <a:r>
              <a:rPr lang="en-US" sz="3000" dirty="0">
                <a:solidFill>
                  <a:schemeClr val="tx1"/>
                </a:solidFill>
              </a:rPr>
              <a:t>“but afraid to ask…”</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694910" y="4435434"/>
            <a:ext cx="5343896" cy="2036617"/>
          </a:xfrm>
        </p:spPr>
        <p:txBody>
          <a:bodyPr vert="horz" lIns="91440" tIns="45720" rIns="91440" bIns="45720" rtlCol="0" anchor="t">
            <a:normAutofit fontScale="92500" lnSpcReduction="20000"/>
          </a:bodyPr>
          <a:lstStyle/>
          <a:p>
            <a:pPr algn="ctr"/>
            <a:r>
              <a:rPr lang="en-US" dirty="0">
                <a:solidFill>
                  <a:schemeClr val="tx1"/>
                </a:solidFill>
              </a:rPr>
              <a:t>Presented by:  </a:t>
            </a:r>
          </a:p>
          <a:p>
            <a:pPr algn="ctr"/>
            <a:r>
              <a:rPr lang="en-US" dirty="0">
                <a:solidFill>
                  <a:schemeClr val="tx1"/>
                </a:solidFill>
              </a:rPr>
              <a:t>Steve Schleiker</a:t>
            </a:r>
          </a:p>
          <a:p>
            <a:pPr algn="ctr"/>
            <a:r>
              <a:rPr lang="en-US" dirty="0">
                <a:solidFill>
                  <a:schemeClr val="tx1"/>
                </a:solidFill>
              </a:rPr>
              <a:t>el </a:t>
            </a:r>
            <a:r>
              <a:rPr lang="en-US" dirty="0" err="1">
                <a:solidFill>
                  <a:schemeClr val="tx1"/>
                </a:solidFill>
              </a:rPr>
              <a:t>paso</a:t>
            </a:r>
            <a:r>
              <a:rPr lang="en-US" dirty="0">
                <a:solidFill>
                  <a:schemeClr val="tx1"/>
                </a:solidFill>
              </a:rPr>
              <a:t> county Assessor</a:t>
            </a:r>
          </a:p>
          <a:p>
            <a:pPr algn="ctr"/>
            <a:r>
              <a:rPr lang="en-US" noProof="1">
                <a:solidFill>
                  <a:schemeClr val="tx1"/>
                </a:solidFill>
              </a:rPr>
              <a:t>719-520-6527 Desk</a:t>
            </a:r>
          </a:p>
          <a:p>
            <a:pPr algn="ctr"/>
            <a:r>
              <a:rPr lang="en-US" noProof="1">
                <a:solidFill>
                  <a:schemeClr val="tx1"/>
                </a:solidFill>
              </a:rPr>
              <a:t>719-502-1534 Cell</a:t>
            </a:r>
          </a:p>
          <a:p>
            <a:pPr algn="ctr"/>
            <a:r>
              <a:rPr lang="en-US" noProof="1">
                <a:solidFill>
                  <a:schemeClr val="tx1"/>
                </a:solidFill>
              </a:rPr>
              <a:t>steveschleiker@elpasoco.com</a:t>
            </a:r>
          </a:p>
          <a:p>
            <a:pPr algn="l"/>
            <a:endParaRPr lang="en-US" dirty="0">
              <a:solidFill>
                <a:schemeClr val="tx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ow the Gallagher Amendment Affects Denver Property Taxes | Denver Property  Tax Appeal Attorney">
            <a:extLst>
              <a:ext uri="{FF2B5EF4-FFF2-40B4-BE49-F238E27FC236}">
                <a16:creationId xmlns:a16="http://schemas.microsoft.com/office/drawing/2014/main" id="{D168E7ED-3FB4-4F3A-9429-C600976CFBF9}"/>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4963" r="16627"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636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Placeholder 17" descr="A group of people sitting at a table&#10;&#10;Description automatically generated">
            <a:extLst>
              <a:ext uri="{FF2B5EF4-FFF2-40B4-BE49-F238E27FC236}">
                <a16:creationId xmlns:a16="http://schemas.microsoft.com/office/drawing/2014/main" id="{D35505A5-E91B-4878-A4C2-0DADD706694D}"/>
              </a:ext>
            </a:extLst>
          </p:cNvPr>
          <p:cNvPicPr>
            <a:picLocks noGrp="1" noChangeAspect="1"/>
          </p:cNvPicPr>
          <p:nvPr>
            <p:ph type="pic" sz="quarter" idx="13"/>
          </p:nvPr>
        </p:nvPicPr>
        <p:blipFill rotWithShape="1">
          <a:blip r:embed="rId3"/>
          <a:srcRect t="7865" b="7865"/>
          <a:stretch/>
        </p:blipFill>
        <p:spPr>
          <a:xfrm>
            <a:off x="0"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709448" y="1913950"/>
            <a:ext cx="4204137" cy="1342754"/>
          </a:xfrm>
        </p:spPr>
        <p:txBody>
          <a:bodyPr vert="horz" lIns="91440" tIns="45720" rIns="91440" bIns="45720" rtlCol="0" anchor="ctr">
            <a:normAutofit/>
          </a:bodyPr>
          <a:lstStyle/>
          <a:p>
            <a:pPr algn="ctr"/>
            <a:r>
              <a:rPr lang="en-US" sz="3600" dirty="0">
                <a:solidFill>
                  <a:schemeClr val="tx1"/>
                </a:solidFill>
              </a:rPr>
              <a:t>What is a Mill Levy???</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62500" lnSpcReduction="20000"/>
          </a:bodyPr>
          <a:lstStyle/>
          <a:p>
            <a:pPr>
              <a:lnSpc>
                <a:spcPct val="90000"/>
              </a:lnSpc>
              <a:spcAft>
                <a:spcPts val="600"/>
              </a:spcAft>
              <a:defRPr/>
            </a:pPr>
            <a:fld id="{B67B645E-C5E5-4727-B977-D372A0AA71D9}" type="slidenum">
              <a:rPr lang="en-US" sz="1100" b="0">
                <a:solidFill>
                  <a:schemeClr val="tx1"/>
                </a:solidFill>
                <a:latin typeface="Calibri" panose="020F0502020204030204"/>
              </a:rPr>
              <a:pPr>
                <a:lnSpc>
                  <a:spcPct val="90000"/>
                </a:lnSpc>
                <a:spcAft>
                  <a:spcPts val="600"/>
                </a:spcAft>
                <a:defRPr/>
              </a:pPr>
              <a:t>10</a:t>
            </a:fld>
            <a:endParaRPr lang="en-US" sz="1100" b="0">
              <a:solidFill>
                <a:schemeClr val="tx1"/>
              </a:solidFill>
              <a:latin typeface="Calibri" panose="020F0502020204030204"/>
            </a:endParaRPr>
          </a:p>
        </p:txBody>
      </p:sp>
      <p:cxnSp>
        <p:nvCxnSpPr>
          <p:cNvPr id="25" name="Straight Connector 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525516" y="3417573"/>
            <a:ext cx="4593021" cy="2619839"/>
          </a:xfrm>
        </p:spPr>
        <p:txBody>
          <a:bodyPr vert="horz" lIns="91440" tIns="45720" rIns="91440" bIns="45720" rtlCol="0" anchor="ctr">
            <a:normAutofit/>
          </a:bodyPr>
          <a:lstStyle/>
          <a:p>
            <a:pPr indent="-228600" algn="l">
              <a:buFont typeface="Arial" panose="020B0604020202020204" pitchFamily="34" charset="0"/>
              <a:buChar char="•"/>
            </a:pPr>
            <a:r>
              <a:rPr lang="en-US" sz="1800" noProof="1">
                <a:solidFill>
                  <a:schemeClr val="tx1"/>
                </a:solidFill>
              </a:rPr>
              <a:t>A Mill Levy is a property tax rate based on dollars per thousand of assessed valuation.  For example, a mill levy of 50 means $50 of tax per $1,000 in assessed value.</a:t>
            </a:r>
          </a:p>
          <a:p>
            <a:pPr indent="-228600" algn="l">
              <a:buFont typeface="Arial" panose="020B0604020202020204" pitchFamily="34" charset="0"/>
              <a:buChar char="•"/>
            </a:pPr>
            <a:endParaRPr lang="en-US" sz="1800" noProof="1">
              <a:solidFill>
                <a:schemeClr val="tx1"/>
              </a:solidFill>
            </a:endParaRPr>
          </a:p>
        </p:txBody>
      </p:sp>
    </p:spTree>
    <p:extLst>
      <p:ext uri="{BB962C8B-B14F-4D97-AF65-F5344CB8AC3E}">
        <p14:creationId xmlns:p14="http://schemas.microsoft.com/office/powerpoint/2010/main" val="371076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Placeholder 7" descr="A close up of a logo&#10;&#10;Description automatically generated">
            <a:extLst>
              <a:ext uri="{FF2B5EF4-FFF2-40B4-BE49-F238E27FC236}">
                <a16:creationId xmlns:a16="http://schemas.microsoft.com/office/drawing/2014/main" id="{3568ABFB-EBF8-4E63-AE63-F6792CDBA95D}"/>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r="2" b="2168"/>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01436" y="1396289"/>
            <a:ext cx="4819952" cy="1325563"/>
          </a:xfrm>
        </p:spPr>
        <p:txBody>
          <a:bodyPr vert="horz" lIns="91440" tIns="45720" rIns="91440" bIns="45720" rtlCol="0" anchor="ctr">
            <a:normAutofit/>
          </a:bodyPr>
          <a:lstStyle/>
          <a:p>
            <a:pPr algn="l"/>
            <a:r>
              <a:rPr lang="en-US" sz="2800" dirty="0">
                <a:solidFill>
                  <a:schemeClr val="tx1"/>
                </a:solidFill>
              </a:rPr>
              <a:t>Why has the residential assessment rate gone down since 1982???</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1000232" y="599325"/>
            <a:ext cx="548640" cy="548640"/>
          </a:xfrm>
          <a:prstGeom prst="ellipse">
            <a:avLst/>
          </a:prstGeom>
          <a:solidFill>
            <a:srgbClr val="6E6C54"/>
          </a:solidFill>
        </p:spPr>
        <p:txBody>
          <a:bodyPr vert="horz" lIns="91440" tIns="45720" rIns="91440" bIns="45720" rtlCol="0" anchor="ctr">
            <a:normAutofit/>
          </a:bodyPr>
          <a:lstStyle/>
          <a:p>
            <a:pPr>
              <a:spcAft>
                <a:spcPts val="600"/>
              </a:spcAft>
              <a:defRPr/>
            </a:pPr>
            <a:fld id="{B67B645E-C5E5-4727-B977-D372A0AA71D9}" type="slidenum">
              <a:rPr lang="en-US" sz="1500" b="0">
                <a:solidFill>
                  <a:srgbClr val="FFFFFF"/>
                </a:solidFill>
                <a:latin typeface="Calibri" panose="020F0502020204030204"/>
              </a:rPr>
              <a:pPr>
                <a:spcAft>
                  <a:spcPts val="600"/>
                </a:spcAft>
                <a:defRPr/>
              </a:pPr>
              <a:t>11</a:t>
            </a:fld>
            <a:endParaRPr lang="en-US" sz="15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801436" y="2811550"/>
            <a:ext cx="5232558" cy="3854170"/>
          </a:xfrm>
        </p:spPr>
        <p:txBody>
          <a:bodyPr vert="horz" lIns="91440" tIns="45720" rIns="91440" bIns="45720" rtlCol="0" anchor="t">
            <a:normAutofit fontScale="77500" lnSpcReduction="20000"/>
          </a:bodyPr>
          <a:lstStyle/>
          <a:p>
            <a:pPr indent="-228600" algn="l">
              <a:buFont typeface="Arial" panose="020B0604020202020204" pitchFamily="34" charset="0"/>
              <a:buChar char="•"/>
            </a:pPr>
            <a:r>
              <a:rPr lang="en-US" noProof="1">
                <a:solidFill>
                  <a:schemeClr val="tx1"/>
                </a:solidFill>
              </a:rPr>
              <a:t>In 1982, the first year of Gallagher, the residential assessment rate was 21% (and the nonresidential property assessment rate was 29%, as fixed by Gallagher in perpetuity).  However, the rapid escalation in residential property values, combined with the growth boom of the 1990’s, led to the 45% share of property tax collected from residential properties being dispersed across more and more residences that were worth more and more money.  Something had to give in order to maintain the 45% / 55% split.</a:t>
            </a:r>
          </a:p>
          <a:p>
            <a:pPr indent="-228600" algn="l">
              <a:buFont typeface="Arial" panose="020B0604020202020204" pitchFamily="34" charset="0"/>
              <a:buChar char="•"/>
            </a:pPr>
            <a:r>
              <a:rPr lang="en-US" noProof="1">
                <a:solidFill>
                  <a:schemeClr val="tx1"/>
                </a:solidFill>
              </a:rPr>
              <a:t>In Colorado, in order to maintain the 45% / 55% split, the residential property assessment rate has dropped from 21% in 1982 to the current level of 7.15%, and an estimated rate of 5.88% for tax years 2021 &amp; 2022.</a:t>
            </a:r>
          </a:p>
        </p:txBody>
      </p:sp>
    </p:spTree>
    <p:extLst>
      <p:ext uri="{BB962C8B-B14F-4D97-AF65-F5344CB8AC3E}">
        <p14:creationId xmlns:p14="http://schemas.microsoft.com/office/powerpoint/2010/main" val="284050193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98189DF-488B-407F-A14C-953DA823AF58}"/>
              </a:ext>
            </a:extLst>
          </p:cNvPr>
          <p:cNvSpPr>
            <a:spLocks noGrp="1"/>
          </p:cNvSpPr>
          <p:nvPr>
            <p:ph type="ctrTitle"/>
          </p:nvPr>
        </p:nvSpPr>
        <p:spPr>
          <a:xfrm>
            <a:off x="1155556" y="4549143"/>
            <a:ext cx="4284417" cy="1663496"/>
          </a:xfrm>
        </p:spPr>
        <p:txBody>
          <a:bodyPr vert="horz" lIns="91440" tIns="45720" rIns="91440" bIns="45720" rtlCol="0" anchor="t">
            <a:normAutofit/>
          </a:bodyPr>
          <a:lstStyle/>
          <a:p>
            <a:pPr algn="l"/>
            <a:r>
              <a:rPr lang="en-US" sz="2600" b="0" dirty="0"/>
              <a:t>Does residential property still account for 45% and commercial property 55% of the state’s total property value???</a:t>
            </a:r>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C1E311C2-3353-4BAA-BA73-B41BDAD30DDD}"/>
              </a:ext>
            </a:extLst>
          </p:cNvPr>
          <p:cNvSpPr>
            <a:spLocks noGrp="1"/>
          </p:cNvSpPr>
          <p:nvPr>
            <p:ph type="subTitle" idx="1"/>
          </p:nvPr>
        </p:nvSpPr>
        <p:spPr>
          <a:xfrm>
            <a:off x="6618241" y="4549143"/>
            <a:ext cx="5586292" cy="2236218"/>
          </a:xfrm>
        </p:spPr>
        <p:txBody>
          <a:bodyPr vert="horz" lIns="91440" tIns="45720" rIns="91440" bIns="45720" rtlCol="0" anchor="t">
            <a:noAutofit/>
          </a:bodyPr>
          <a:lstStyle/>
          <a:p>
            <a:pPr marL="171450" indent="-171450" algn="l">
              <a:buFont typeface="Arial" panose="020B0604020202020204" pitchFamily="34" charset="0"/>
              <a:buChar char="•"/>
            </a:pPr>
            <a:r>
              <a:rPr lang="en-US" sz="1500" dirty="0">
                <a:solidFill>
                  <a:schemeClr val="tx1"/>
                </a:solidFill>
              </a:rPr>
              <a:t>NO – in the 38 years since Gallagher passed, increases in residential property values have significantly outpaced the increases in the value of commercial property.  In fact, residential property, which made up only 45% of the state’s total property value in 1982, today accounts for 75% of the state’s total property value.  However, due to the Gallagher Amendment, residential property is only responsible for 45% of the state’s total property tax burden.  Conversely, commercial property, which now accounts for only 25% of total property value in the state, s still responsible for 55% of the state’s total tax burden.</a:t>
            </a:r>
          </a:p>
        </p:txBody>
      </p:sp>
      <p:sp>
        <p:nvSpPr>
          <p:cNvPr id="2" name="Slide Number Placeholder 1">
            <a:extLst>
              <a:ext uri="{FF2B5EF4-FFF2-40B4-BE49-F238E27FC236}">
                <a16:creationId xmlns:a16="http://schemas.microsoft.com/office/drawing/2014/main" id="{45CFF8ED-95D8-4880-A5B5-74EF2D6901F6}"/>
              </a:ext>
            </a:extLst>
          </p:cNvPr>
          <p:cNvSpPr>
            <a:spLocks noGrp="1"/>
          </p:cNvSpPr>
          <p:nvPr>
            <p:ph type="sldNum" sz="quarter" idx="15"/>
          </p:nvPr>
        </p:nvSpPr>
        <p:spPr>
          <a:xfrm>
            <a:off x="160867" y="3246439"/>
            <a:ext cx="672957" cy="343768"/>
          </a:xfrm>
          <a:prstGeom prst="ellipse">
            <a:avLst/>
          </a:prstGeom>
        </p:spPr>
        <p:txBody>
          <a:bodyPr vert="horz" lIns="91440" tIns="45720" rIns="91440" bIns="45720" rtlCol="0" anchor="ctr">
            <a:normAutofit/>
          </a:bodyPr>
          <a:lstStyle/>
          <a:p>
            <a:pPr>
              <a:lnSpc>
                <a:spcPct val="90000"/>
              </a:lnSpc>
              <a:spcAft>
                <a:spcPts val="600"/>
              </a:spcAft>
              <a:defRPr/>
            </a:pPr>
            <a:fld id="{B67B645E-C5E5-4727-B977-D372A0AA71D9}" type="slidenum">
              <a:rPr lang="en-US" sz="1100" b="0">
                <a:latin typeface="Calibri" panose="020F0502020204030204"/>
              </a:rPr>
              <a:pPr>
                <a:lnSpc>
                  <a:spcPct val="90000"/>
                </a:lnSpc>
                <a:spcAft>
                  <a:spcPts val="600"/>
                </a:spcAft>
                <a:defRPr/>
              </a:pPr>
              <a:t>12</a:t>
            </a:fld>
            <a:endParaRPr lang="en-US" sz="1100" b="0">
              <a:latin typeface="Calibri" panose="020F0502020204030204"/>
            </a:endParaRPr>
          </a:p>
        </p:txBody>
      </p:sp>
      <p:pic>
        <p:nvPicPr>
          <p:cNvPr id="2050" name="Picture 2" descr="TABOR + Gallagher: A toxic mix for Colorado public schools | Colorado  Children's Campaign">
            <a:extLst>
              <a:ext uri="{FF2B5EF4-FFF2-40B4-BE49-F238E27FC236}">
                <a16:creationId xmlns:a16="http://schemas.microsoft.com/office/drawing/2014/main" id="{C043497A-8FD4-4A49-A385-91947F70A48C}"/>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212" r="-2" b="7048"/>
          <a:stretch/>
        </p:blipFill>
        <p:spPr bwMode="auto">
          <a:xfrm>
            <a:off x="1060149" y="519203"/>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0" name="Oval 139">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07DA5C78-C1C6-4A4B-B133-D7A553443926}"/>
              </a:ext>
            </a:extLst>
          </p:cNvPr>
          <p:cNvSpPr>
            <a:spLocks noGrp="1"/>
          </p:cNvSpPr>
          <p:nvPr>
            <p:ph type="ctrTitle"/>
          </p:nvPr>
        </p:nvSpPr>
        <p:spPr>
          <a:xfrm>
            <a:off x="629640" y="630936"/>
            <a:ext cx="5895058" cy="1092142"/>
          </a:xfrm>
          <a:noFill/>
        </p:spPr>
        <p:txBody>
          <a:bodyPr vert="horz" lIns="91440" tIns="45720" rIns="91440" bIns="45720" rtlCol="0" anchor="b">
            <a:normAutofit/>
          </a:bodyPr>
          <a:lstStyle/>
          <a:p>
            <a:pPr algn="l"/>
            <a:r>
              <a:rPr lang="en-US" sz="3600" dirty="0"/>
              <a:t>What impact has the TABOR Amendment had on Gallagher?</a:t>
            </a:r>
          </a:p>
        </p:txBody>
      </p:sp>
      <p:sp>
        <p:nvSpPr>
          <p:cNvPr id="147" name="Rectangle 146">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50" name="Straight Connector 149">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55" name="Rectangle 154">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58" name="Straight Connector 157">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Subtitle 3">
            <a:extLst>
              <a:ext uri="{FF2B5EF4-FFF2-40B4-BE49-F238E27FC236}">
                <a16:creationId xmlns:a16="http://schemas.microsoft.com/office/drawing/2014/main" id="{84F29376-1792-4193-8118-2A148424B2AE}"/>
              </a:ext>
            </a:extLst>
          </p:cNvPr>
          <p:cNvSpPr>
            <a:spLocks noGrp="1"/>
          </p:cNvSpPr>
          <p:nvPr>
            <p:ph type="subTitle" idx="1"/>
          </p:nvPr>
        </p:nvSpPr>
        <p:spPr>
          <a:xfrm>
            <a:off x="73354" y="1824676"/>
            <a:ext cx="6652314" cy="4478721"/>
          </a:xfrm>
          <a:noFill/>
        </p:spPr>
        <p:txBody>
          <a:bodyPr vert="horz" lIns="91440" tIns="45720" rIns="91440" bIns="45720" rtlCol="0" anchor="t">
            <a:normAutofit fontScale="85000" lnSpcReduction="10000"/>
          </a:bodyPr>
          <a:lstStyle/>
          <a:p>
            <a:pPr marL="342900" indent="-342900" algn="l">
              <a:buFont typeface="Arial" panose="020B0604020202020204" pitchFamily="34" charset="0"/>
              <a:buChar char="•"/>
            </a:pPr>
            <a:r>
              <a:rPr lang="en-US" dirty="0"/>
              <a:t>Traditionally mill levies could float to counteract cyclical economic cycles and help protect local government’s primary revenue source.  However, TABOR has been interpreted and ruled many times in our courts as preventing mill levies from increasing without a vote of the people.</a:t>
            </a:r>
          </a:p>
          <a:p>
            <a:pPr marL="342900" indent="-342900" algn="l">
              <a:buFont typeface="Arial" panose="020B0604020202020204" pitchFamily="34" charset="0"/>
              <a:buChar char="•"/>
            </a:pPr>
            <a:r>
              <a:rPr lang="en-US" dirty="0"/>
              <a:t>As a result, if the assessed value of a property declines, the mill levy can no longer counteract the effect that reduced values have on the amount of property tax collected.  In addition, if overall property values located in a jurisdiction go up so fast that the tax revenue would outpace TABORs allowable revenue limit, the jurisdiction may need to lower the levy.  In this case, TABOR prevents the jurisdiction from raising the mill levy to its previous levels without a vote.</a:t>
            </a:r>
          </a:p>
          <a:p>
            <a:pPr marL="342900" indent="-342900" algn="l">
              <a:buFont typeface="Arial" panose="020B0604020202020204" pitchFamily="34" charset="0"/>
              <a:buChar char="•"/>
            </a:pPr>
            <a:r>
              <a:rPr lang="en-US" dirty="0"/>
              <a:t>As a result, the collision between TABOR and Gallagher.</a:t>
            </a:r>
          </a:p>
        </p:txBody>
      </p:sp>
      <p:pic>
        <p:nvPicPr>
          <p:cNvPr id="2050" name="Picture 2" descr="TABOR defense starts with you! | Defend TABOR, the TABOR ...">
            <a:extLst>
              <a:ext uri="{FF2B5EF4-FFF2-40B4-BE49-F238E27FC236}">
                <a16:creationId xmlns:a16="http://schemas.microsoft.com/office/drawing/2014/main" id="{EDC58A7F-4713-48BB-9CC1-D62003983F2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476" r="4555"/>
          <a:stretch/>
        </p:blipFill>
        <p:spPr bwMode="auto">
          <a:xfrm>
            <a:off x="6795973" y="969893"/>
            <a:ext cx="4684777" cy="4684777"/>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Group 162">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164" name="Straight Connector 163">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1676AFB0-1990-42EA-9E0F-33FDE03E648B}"/>
              </a:ext>
            </a:extLst>
          </p:cNvPr>
          <p:cNvSpPr>
            <a:spLocks noGrp="1"/>
          </p:cNvSpPr>
          <p:nvPr>
            <p:ph type="sldNum" sz="quarter" idx="15"/>
          </p:nvPr>
        </p:nvSpPr>
        <p:spPr>
          <a:xfrm>
            <a:off x="0" y="6309360"/>
            <a:ext cx="640080" cy="548640"/>
          </a:xfrm>
        </p:spPr>
        <p:txBody>
          <a:bodyPr vert="horz" lIns="91440" tIns="45720" rIns="91440" bIns="45720" rtlCol="0" anchor="ctr">
            <a:normAutofit/>
          </a:bodyPr>
          <a:lstStyle/>
          <a:p>
            <a:pPr>
              <a:spcAft>
                <a:spcPts val="600"/>
              </a:spcAft>
              <a:defRPr/>
            </a:pPr>
            <a:fld id="{B67B645E-C5E5-4727-B977-D372A0AA71D9}" type="slidenum">
              <a:rPr lang="en-US" sz="1200" b="0">
                <a:latin typeface="Calibri" panose="020F0502020204030204"/>
              </a:rPr>
              <a:pPr>
                <a:spcAft>
                  <a:spcPts val="600"/>
                </a:spcAft>
                <a:defRPr/>
              </a:pPr>
              <a:t>13</a:t>
            </a:fld>
            <a:endParaRPr lang="en-US" sz="1200" b="0">
              <a:latin typeface="Calibri" panose="020F0502020204030204"/>
            </a:endParaRPr>
          </a:p>
        </p:txBody>
      </p:sp>
    </p:spTree>
    <p:extLst>
      <p:ext uri="{BB962C8B-B14F-4D97-AF65-F5344CB8AC3E}">
        <p14:creationId xmlns:p14="http://schemas.microsoft.com/office/powerpoint/2010/main" val="17801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table, sitting, food, glass&#10;&#10;Description automatically generated">
            <a:extLst>
              <a:ext uri="{FF2B5EF4-FFF2-40B4-BE49-F238E27FC236}">
                <a16:creationId xmlns:a16="http://schemas.microsoft.com/office/drawing/2014/main" id="{4F86F467-39EA-498C-8E27-85D923C9105A}"/>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3259" t="9091" r="30141" b="-1"/>
          <a:stretch/>
        </p:blipFill>
        <p:spPr>
          <a:xfrm>
            <a:off x="3838346" y="10"/>
            <a:ext cx="8353653" cy="6857990"/>
          </a:xfrm>
          <a:prstGeom prst="rect">
            <a:avLst/>
          </a:prstGeom>
        </p:spPr>
      </p:pic>
      <p:sp>
        <p:nvSpPr>
          <p:cNvPr id="17" name="Rectangle 1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371094" y="1161288"/>
            <a:ext cx="5568664" cy="1124712"/>
          </a:xfrm>
        </p:spPr>
        <p:txBody>
          <a:bodyPr vert="horz" lIns="91440" tIns="45720" rIns="91440" bIns="45720" rtlCol="0" anchor="b">
            <a:normAutofit/>
          </a:bodyPr>
          <a:lstStyle/>
          <a:p>
            <a:pPr algn="l"/>
            <a:r>
              <a:rPr lang="en-US" sz="3200" dirty="0">
                <a:solidFill>
                  <a:schemeClr val="tx1"/>
                </a:solidFill>
              </a:rPr>
              <a:t>What is the interaction between Gallagher and Amendment 23???</a:t>
            </a:r>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424815" y="2480056"/>
            <a:ext cx="5724906" cy="4250440"/>
          </a:xfrm>
        </p:spPr>
        <p:txBody>
          <a:bodyPr vert="horz" lIns="91440" tIns="45720" rIns="91440" bIns="45720" rtlCol="0" anchor="t">
            <a:noAutofit/>
          </a:bodyPr>
          <a:lstStyle/>
          <a:p>
            <a:pPr indent="-228600" algn="l">
              <a:buFont typeface="Arial" panose="020B0604020202020204" pitchFamily="34" charset="0"/>
              <a:buChar char="•"/>
            </a:pPr>
            <a:r>
              <a:rPr lang="en-US" sz="1700" noProof="1">
                <a:solidFill>
                  <a:schemeClr val="tx1"/>
                </a:solidFill>
              </a:rPr>
              <a:t>Property taxes used to be the primary funding source for K-12 education in Colorado.  In 1982, property taxes funded 60% of education, and the state General Fund provided 40% of funding.</a:t>
            </a:r>
          </a:p>
          <a:p>
            <a:pPr indent="-228600" algn="l">
              <a:buFont typeface="Arial" panose="020B0604020202020204" pitchFamily="34" charset="0"/>
              <a:buChar char="•"/>
            </a:pPr>
            <a:r>
              <a:rPr lang="en-US" sz="1700" noProof="1">
                <a:solidFill>
                  <a:schemeClr val="tx1"/>
                </a:solidFill>
              </a:rPr>
              <a:t>However, with decreasing property tax revenue caused in part by Gallagher and TABOR, the state has been required by the state School Finance Act to ‘backfill’ an ever-increasing amount of funding for schools, resulting in a reversal of state and local funding roles.  The state now provides 60% of funding for K-12 schools, with local property taxes providing 40% of funding.  This eats up a significant amount of the General Fund – spending on K-12 education now takes up 60% of General Fund dollars.</a:t>
            </a:r>
          </a:p>
          <a:p>
            <a:pPr indent="-228600" algn="l">
              <a:buFont typeface="Arial" panose="020B0604020202020204" pitchFamily="34" charset="0"/>
              <a:buChar char="•"/>
            </a:pPr>
            <a:r>
              <a:rPr lang="en-US" sz="1700" noProof="1">
                <a:solidFill>
                  <a:schemeClr val="tx1"/>
                </a:solidFill>
              </a:rPr>
              <a:t>Amendment 23, with its requirement of increase state funding for schools, has magnified the difficulty in producing the required state General Fund dollars for education.</a:t>
            </a:r>
          </a:p>
          <a:p>
            <a:pPr indent="-228600" algn="l">
              <a:buFont typeface="Arial" panose="020B0604020202020204" pitchFamily="34" charset="0"/>
              <a:buChar char="•"/>
            </a:pPr>
            <a:endParaRPr lang="en-US" noProof="1">
              <a:solidFill>
                <a:schemeClr val="tx1"/>
              </a:solidFill>
            </a:endParaRP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9077706" y="6356350"/>
            <a:ext cx="2743200" cy="365125"/>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chemeClr val="tx1"/>
                </a:solidFill>
                <a:latin typeface="Calibri" panose="020F0502020204030204"/>
              </a:rPr>
              <a:pPr algn="r">
                <a:lnSpc>
                  <a:spcPct val="90000"/>
                </a:lnSpc>
                <a:spcAft>
                  <a:spcPts val="600"/>
                </a:spcAft>
                <a:defRPr/>
              </a:pPr>
              <a:t>14</a:t>
            </a:fld>
            <a:endParaRPr lang="en-US" sz="1200" b="0">
              <a:solidFill>
                <a:schemeClr val="tx1"/>
              </a:solidFill>
              <a:latin typeface="Calibri" panose="020F0502020204030204"/>
            </a:endParaRPr>
          </a:p>
        </p:txBody>
      </p:sp>
    </p:spTree>
    <p:extLst>
      <p:ext uri="{BB962C8B-B14F-4D97-AF65-F5344CB8AC3E}">
        <p14:creationId xmlns:p14="http://schemas.microsoft.com/office/powerpoint/2010/main" val="177084859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2F8158FA-B506-4B2C-9A4A-209BF1591951}"/>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982662" y="1474787"/>
            <a:ext cx="4406900" cy="4394200"/>
          </a:xfrm>
        </p:spPr>
      </p:pic>
      <p:sp>
        <p:nvSpPr>
          <p:cNvPr id="17" name="Text Placeholder 16">
            <a:extLst>
              <a:ext uri="{FF2B5EF4-FFF2-40B4-BE49-F238E27FC236}">
                <a16:creationId xmlns:a16="http://schemas.microsoft.com/office/drawing/2014/main" id="{1A4F3412-BC09-4684-8A78-C47062B7D64B}"/>
              </a:ext>
            </a:extLst>
          </p:cNvPr>
          <p:cNvSpPr>
            <a:spLocks noGrp="1"/>
          </p:cNvSpPr>
          <p:nvPr>
            <p:ph type="body" sz="quarter" idx="12"/>
          </p:nvPr>
        </p:nvSpPr>
        <p:spPr/>
        <p:txBody>
          <a:bodyPr/>
          <a:lstStyle/>
          <a:p>
            <a:r>
              <a:rPr lang="en-US" sz="2000" dirty="0"/>
              <a:t>The ballot title for Amendment B is as follows:</a:t>
            </a:r>
          </a:p>
          <a:p>
            <a:endParaRPr lang="en-US" dirty="0"/>
          </a:p>
          <a:p>
            <a:pPr marL="0" indent="0">
              <a:buNone/>
            </a:pPr>
            <a:r>
              <a:rPr lang="en-US" b="1" i="1" dirty="0"/>
              <a:t>“Without increasing property tax rates, to help preserve funding for local districts that provide fire protection, police, ambulance, hospital, kindergarten through twelfth grade education, and other services, and to avoid automatic mill levy increases, shall there be an amendment to the Colorado constitution to repeal the requirement that the general assembly periodically change the residential assessment rate in order to maintain the statewide proportion of residential property as compared to all other taxable property valued for property tax purposes and repeal the nonresidential property tax assessment rate of twenty-nine percent?”</a:t>
            </a:r>
          </a:p>
        </p:txBody>
      </p:sp>
      <p:sp>
        <p:nvSpPr>
          <p:cNvPr id="6" name="Title 5">
            <a:extLst>
              <a:ext uri="{FF2B5EF4-FFF2-40B4-BE49-F238E27FC236}">
                <a16:creationId xmlns:a16="http://schemas.microsoft.com/office/drawing/2014/main" id="{80B7A44B-2C70-420E-B7F2-2A2CDC0A41B3}"/>
              </a:ext>
            </a:extLst>
          </p:cNvPr>
          <p:cNvSpPr>
            <a:spLocks noGrp="1"/>
          </p:cNvSpPr>
          <p:nvPr>
            <p:ph type="title"/>
          </p:nvPr>
        </p:nvSpPr>
        <p:spPr/>
        <p:txBody>
          <a:bodyPr/>
          <a:lstStyle/>
          <a:p>
            <a:r>
              <a:rPr lang="en-US" dirty="0"/>
              <a:t>Amendment B – Ballot Title</a:t>
            </a:r>
          </a:p>
        </p:txBody>
      </p:sp>
      <p:sp>
        <p:nvSpPr>
          <p:cNvPr id="7" name="Slide Number Placeholder 6">
            <a:extLst>
              <a:ext uri="{FF2B5EF4-FFF2-40B4-BE49-F238E27FC236}">
                <a16:creationId xmlns:a16="http://schemas.microsoft.com/office/drawing/2014/main" id="{BA18D34D-0715-480B-B5CC-50593C61B8D6}"/>
              </a:ext>
            </a:extLst>
          </p:cNvPr>
          <p:cNvSpPr>
            <a:spLocks noGrp="1"/>
          </p:cNvSpPr>
          <p:nvPr>
            <p:ph type="sldNum" sz="quarter" idx="14"/>
          </p:nvPr>
        </p:nvSpPr>
        <p:spPr/>
        <p:txBody>
          <a:bodyPr/>
          <a:lstStyle/>
          <a:p>
            <a:pPr algn="ctr"/>
            <a:fld id="{B67B645E-C5E5-4727-B977-D372A0AA71D9}" type="slidenum">
              <a:rPr lang="en-US" noProof="0" smtClean="0"/>
              <a:pPr algn="ctr"/>
              <a:t>15</a:t>
            </a:fld>
            <a:endParaRPr lang="en-US" noProof="0"/>
          </a:p>
        </p:txBody>
      </p:sp>
    </p:spTree>
    <p:extLst>
      <p:ext uri="{BB962C8B-B14F-4D97-AF65-F5344CB8AC3E}">
        <p14:creationId xmlns:p14="http://schemas.microsoft.com/office/powerpoint/2010/main" val="98940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397DE6D-0B9C-4F38-9B11-7D475C009E30}"/>
              </a:ext>
            </a:extLst>
          </p:cNvPr>
          <p:cNvPicPr>
            <a:picLocks noGrp="1" noChangeAspect="1"/>
          </p:cNvPicPr>
          <p:nvPr>
            <p:ph idx="13"/>
          </p:nvPr>
        </p:nvPicPr>
        <p:blipFill>
          <a:blip r:embed="rId3">
            <a:extLst>
              <a:ext uri="{837473B0-CC2E-450A-ABE3-18F120FF3D39}">
                <a1611:picAttrSrcUrl xmlns:a1611="http://schemas.microsoft.com/office/drawing/2016/11/main" r:id="rId4"/>
              </a:ext>
            </a:extLst>
          </a:blip>
          <a:stretch>
            <a:fillRect/>
          </a:stretch>
        </p:blipFill>
        <p:spPr>
          <a:xfrm>
            <a:off x="431800" y="3789363"/>
            <a:ext cx="4445000" cy="2500312"/>
          </a:xfrm>
        </p:spPr>
      </p:pic>
      <p:sp>
        <p:nvSpPr>
          <p:cNvPr id="3" name="Slide Number Placeholder 2">
            <a:extLst>
              <a:ext uri="{FF2B5EF4-FFF2-40B4-BE49-F238E27FC236}">
                <a16:creationId xmlns:a16="http://schemas.microsoft.com/office/drawing/2014/main" id="{67221238-CA0D-4AC1-A106-3829ABD594C2}"/>
              </a:ext>
            </a:extLst>
          </p:cNvPr>
          <p:cNvSpPr>
            <a:spLocks noGrp="1"/>
          </p:cNvSpPr>
          <p:nvPr>
            <p:ph type="sldNum" sz="quarter" idx="15"/>
          </p:nvPr>
        </p:nvSpPr>
        <p:spPr/>
        <p:txBody>
          <a:bodyPr/>
          <a:lstStyle/>
          <a:p>
            <a:fld id="{B67B645E-C5E5-4727-B977-D372A0AA71D9}" type="slidenum">
              <a:rPr lang="en-US" noProof="0" smtClean="0"/>
              <a:pPr/>
              <a:t>16</a:t>
            </a:fld>
            <a:endParaRPr lang="en-US" noProof="0"/>
          </a:p>
        </p:txBody>
      </p:sp>
      <p:pic>
        <p:nvPicPr>
          <p:cNvPr id="13" name="Picture Placeholder 12">
            <a:extLst>
              <a:ext uri="{FF2B5EF4-FFF2-40B4-BE49-F238E27FC236}">
                <a16:creationId xmlns:a16="http://schemas.microsoft.com/office/drawing/2014/main" id="{F4045C44-344D-4D89-AC7C-38572F476569}"/>
              </a:ext>
            </a:extLst>
          </p:cNvPr>
          <p:cNvPicPr>
            <a:picLocks noGrp="1" noChangeAspect="1"/>
          </p:cNvPicPr>
          <p:nvPr>
            <p:ph type="pic" sz="quarter" idx="10"/>
          </p:nvPr>
        </p:nvPicPr>
        <p:blipFill>
          <a:blip r:embed="rId5">
            <a:extLst>
              <a:ext uri="{837473B0-CC2E-450A-ABE3-18F120FF3D39}">
                <a1611:picAttrSrcUrl xmlns:a1611="http://schemas.microsoft.com/office/drawing/2016/11/main" r:id="rId6"/>
              </a:ext>
            </a:extLst>
          </a:blip>
          <a:srcRect l="2876" r="2876"/>
          <a:stretch>
            <a:fillRect/>
          </a:stretch>
        </p:blipFill>
        <p:spPr/>
      </p:pic>
      <p:sp>
        <p:nvSpPr>
          <p:cNvPr id="5" name="Title 4">
            <a:extLst>
              <a:ext uri="{FF2B5EF4-FFF2-40B4-BE49-F238E27FC236}">
                <a16:creationId xmlns:a16="http://schemas.microsoft.com/office/drawing/2014/main" id="{DBE8AF61-48DF-49AF-B7BA-846A409DF68F}"/>
              </a:ext>
            </a:extLst>
          </p:cNvPr>
          <p:cNvSpPr>
            <a:spLocks noGrp="1"/>
          </p:cNvSpPr>
          <p:nvPr>
            <p:ph type="ctrTitle"/>
          </p:nvPr>
        </p:nvSpPr>
        <p:spPr>
          <a:xfrm>
            <a:off x="7962406" y="1253659"/>
            <a:ext cx="4370120" cy="720000"/>
          </a:xfrm>
        </p:spPr>
        <p:txBody>
          <a:bodyPr/>
          <a:lstStyle/>
          <a:p>
            <a:pPr algn="l"/>
            <a:r>
              <a:rPr lang="en-US" sz="2400" dirty="0"/>
              <a:t>A </a:t>
            </a:r>
            <a:r>
              <a:rPr lang="en-US" sz="2400" dirty="0">
                <a:solidFill>
                  <a:srgbClr val="FF0000"/>
                </a:solidFill>
              </a:rPr>
              <a:t>“YES” </a:t>
            </a:r>
            <a:r>
              <a:rPr lang="en-US" sz="2400" dirty="0"/>
              <a:t>vote supports the following:</a:t>
            </a:r>
          </a:p>
        </p:txBody>
      </p:sp>
      <p:sp>
        <p:nvSpPr>
          <p:cNvPr id="6" name="Subtitle 5">
            <a:extLst>
              <a:ext uri="{FF2B5EF4-FFF2-40B4-BE49-F238E27FC236}">
                <a16:creationId xmlns:a16="http://schemas.microsoft.com/office/drawing/2014/main" id="{65D13B7A-9FB1-4270-902F-0BC89A49F1BC}"/>
              </a:ext>
            </a:extLst>
          </p:cNvPr>
          <p:cNvSpPr>
            <a:spLocks noGrp="1"/>
          </p:cNvSpPr>
          <p:nvPr>
            <p:ph type="subTitle" idx="1"/>
          </p:nvPr>
        </p:nvSpPr>
        <p:spPr>
          <a:xfrm>
            <a:off x="7962406" y="2154757"/>
            <a:ext cx="3863221" cy="4134918"/>
          </a:xfrm>
        </p:spPr>
        <p:txBody>
          <a:bodyPr/>
          <a:lstStyle/>
          <a:p>
            <a:pPr marL="342900" indent="-342900" algn="l">
              <a:buFont typeface="Arial" panose="020B0604020202020204" pitchFamily="34" charset="0"/>
              <a:buChar char="•"/>
            </a:pPr>
            <a:r>
              <a:rPr lang="en-US" sz="1800" dirty="0"/>
              <a:t>Repealing the Gallagher Amendment, which set residential and non-residential property tax assessment rates in the state constitution;</a:t>
            </a:r>
          </a:p>
          <a:p>
            <a:pPr marL="342900" indent="-342900" algn="l">
              <a:buFont typeface="Arial" panose="020B0604020202020204" pitchFamily="34" charset="0"/>
              <a:buChar char="•"/>
            </a:pPr>
            <a:r>
              <a:rPr lang="en-US" sz="1800" dirty="0"/>
              <a:t>Allowing the Colorado State Legislature to freeze property tax assessment rates at the current rates (7.15% for residential property and 29% for non-residential property); and</a:t>
            </a:r>
          </a:p>
          <a:p>
            <a:pPr marL="342900" indent="-342900" algn="l">
              <a:buFont typeface="Arial" panose="020B0604020202020204" pitchFamily="34" charset="0"/>
              <a:buChar char="•"/>
            </a:pPr>
            <a:r>
              <a:rPr lang="en-US" sz="1800" dirty="0"/>
              <a:t>Allowing the state legislature to provide for future property tax assessment rate adjustments through state law.</a:t>
            </a:r>
          </a:p>
        </p:txBody>
      </p:sp>
    </p:spTree>
    <p:extLst>
      <p:ext uri="{BB962C8B-B14F-4D97-AF65-F5344CB8AC3E}">
        <p14:creationId xmlns:p14="http://schemas.microsoft.com/office/powerpoint/2010/main" val="422715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221238-CA0D-4AC1-A106-3829ABD594C2}"/>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Placeholder 12">
            <a:extLst>
              <a:ext uri="{FF2B5EF4-FFF2-40B4-BE49-F238E27FC236}">
                <a16:creationId xmlns:a16="http://schemas.microsoft.com/office/drawing/2014/main" id="{F4045C44-344D-4D89-AC7C-38572F476569}"/>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876" r="2876"/>
          <a:stretch>
            <a:fillRect/>
          </a:stretch>
        </p:blipFill>
        <p:spPr/>
      </p:pic>
      <p:sp>
        <p:nvSpPr>
          <p:cNvPr id="5" name="Title 4">
            <a:extLst>
              <a:ext uri="{FF2B5EF4-FFF2-40B4-BE49-F238E27FC236}">
                <a16:creationId xmlns:a16="http://schemas.microsoft.com/office/drawing/2014/main" id="{DBE8AF61-48DF-49AF-B7BA-846A409DF68F}"/>
              </a:ext>
            </a:extLst>
          </p:cNvPr>
          <p:cNvSpPr>
            <a:spLocks noGrp="1"/>
          </p:cNvSpPr>
          <p:nvPr>
            <p:ph type="ctrTitle"/>
          </p:nvPr>
        </p:nvSpPr>
        <p:spPr>
          <a:xfrm>
            <a:off x="7962406" y="1253659"/>
            <a:ext cx="4370120" cy="720000"/>
          </a:xfrm>
        </p:spPr>
        <p:txBody>
          <a:bodyPr/>
          <a:lstStyle/>
          <a:p>
            <a:pPr algn="l"/>
            <a:r>
              <a:rPr lang="en-US" sz="2400" dirty="0"/>
              <a:t>A </a:t>
            </a:r>
            <a:r>
              <a:rPr lang="en-US" sz="2400" dirty="0">
                <a:solidFill>
                  <a:srgbClr val="FF0000"/>
                </a:solidFill>
              </a:rPr>
              <a:t>“NO” </a:t>
            </a:r>
            <a:r>
              <a:rPr lang="en-US" sz="2400" dirty="0"/>
              <a:t>vote supports the following:</a:t>
            </a:r>
          </a:p>
        </p:txBody>
      </p:sp>
      <p:sp>
        <p:nvSpPr>
          <p:cNvPr id="6" name="Subtitle 5">
            <a:extLst>
              <a:ext uri="{FF2B5EF4-FFF2-40B4-BE49-F238E27FC236}">
                <a16:creationId xmlns:a16="http://schemas.microsoft.com/office/drawing/2014/main" id="{65D13B7A-9FB1-4270-902F-0BC89A49F1BC}"/>
              </a:ext>
            </a:extLst>
          </p:cNvPr>
          <p:cNvSpPr>
            <a:spLocks noGrp="1"/>
          </p:cNvSpPr>
          <p:nvPr>
            <p:ph type="subTitle" idx="1"/>
          </p:nvPr>
        </p:nvSpPr>
        <p:spPr>
          <a:xfrm>
            <a:off x="7962406" y="2154757"/>
            <a:ext cx="3863221" cy="4134918"/>
          </a:xfrm>
        </p:spPr>
        <p:txBody>
          <a:bodyPr/>
          <a:lstStyle/>
          <a:p>
            <a:pPr marL="342900" indent="-342900" algn="l">
              <a:buFont typeface="Arial" panose="020B0604020202020204" pitchFamily="34" charset="0"/>
              <a:buChar char="•"/>
            </a:pPr>
            <a:r>
              <a:rPr lang="en-US" sz="1800" dirty="0"/>
              <a:t>Maintaining the Gallagher Amendment, which requires a residential to non-residential property tax ratio of 45% to 55% and requires the state legislature to adjust the residential assessment rate to maintain the required ratio.  Since 1982, the residential property tax assessment rate has dropped from 21% to 7.15% under the Gallagher Amendment.</a:t>
            </a:r>
          </a:p>
        </p:txBody>
      </p:sp>
      <p:pic>
        <p:nvPicPr>
          <p:cNvPr id="9" name="Content Placeholder 8">
            <a:extLst>
              <a:ext uri="{FF2B5EF4-FFF2-40B4-BE49-F238E27FC236}">
                <a16:creationId xmlns:a16="http://schemas.microsoft.com/office/drawing/2014/main" id="{73DCF18C-E06A-4F74-B54A-AAF374ED7012}"/>
              </a:ext>
            </a:extLst>
          </p:cNvPr>
          <p:cNvPicPr>
            <a:picLocks noGrp="1" noChangeAspect="1"/>
          </p:cNvPicPr>
          <p:nvPr>
            <p:ph idx="13"/>
          </p:nvPr>
        </p:nvPicPr>
        <p:blipFill>
          <a:blip r:embed="rId5">
            <a:extLst>
              <a:ext uri="{837473B0-CC2E-450A-ABE3-18F120FF3D39}">
                <a1611:picAttrSrcUrl xmlns:a1611="http://schemas.microsoft.com/office/drawing/2016/11/main" r:id="rId6"/>
              </a:ext>
            </a:extLst>
          </a:blip>
          <a:stretch>
            <a:fillRect/>
          </a:stretch>
        </p:blipFill>
        <p:spPr>
          <a:xfrm>
            <a:off x="431800" y="3979289"/>
            <a:ext cx="4445000" cy="2120459"/>
          </a:xfrm>
        </p:spPr>
      </p:pic>
    </p:spTree>
    <p:extLst>
      <p:ext uri="{BB962C8B-B14F-4D97-AF65-F5344CB8AC3E}">
        <p14:creationId xmlns:p14="http://schemas.microsoft.com/office/powerpoint/2010/main" val="77264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street sign hanging from a pole&#10;&#10;Description automatically generated">
            <a:extLst>
              <a:ext uri="{FF2B5EF4-FFF2-40B4-BE49-F238E27FC236}">
                <a16:creationId xmlns:a16="http://schemas.microsoft.com/office/drawing/2014/main" id="{95A08A26-A55A-4247-8E3F-2E9A3C0F21FF}"/>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14113" b="18116"/>
          <a:stretch/>
        </p:blipFill>
        <p:spPr>
          <a:xfrm>
            <a:off x="20" y="1"/>
            <a:ext cx="12191980" cy="6857999"/>
          </a:xfrm>
          <a:prstGeom prst="rect">
            <a:avLst/>
          </a:prstGeom>
        </p:spPr>
      </p:pic>
      <p:sp>
        <p:nvSpPr>
          <p:cNvPr id="3" name="Title 2">
            <a:extLst>
              <a:ext uri="{FF2B5EF4-FFF2-40B4-BE49-F238E27FC236}">
                <a16:creationId xmlns:a16="http://schemas.microsoft.com/office/drawing/2014/main" id="{590B18F2-D4A4-421A-8522-F18B3807D07D}"/>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a:solidFill>
                  <a:srgbClr val="FFFFFF"/>
                </a:solidFill>
              </a:rPr>
              <a:t>My head hurts, please simplify!!!</a:t>
            </a:r>
          </a:p>
        </p:txBody>
      </p:sp>
      <p:cxnSp>
        <p:nvCxnSpPr>
          <p:cNvPr id="23" name="Straight Connector 2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1C817838-AF22-4631-A644-E82D0C70B726}"/>
              </a:ext>
            </a:extLst>
          </p:cNvPr>
          <p:cNvSpPr>
            <a:spLocks noGrp="1"/>
          </p:cNvSpPr>
          <p:nvPr>
            <p:ph idx="1"/>
          </p:nvPr>
        </p:nvSpPr>
        <p:spPr>
          <a:xfrm>
            <a:off x="5155379" y="1065861"/>
            <a:ext cx="5744685" cy="5290487"/>
          </a:xfrm>
        </p:spPr>
        <p:txBody>
          <a:bodyPr vert="horz" lIns="91440" tIns="45720" rIns="91440" bIns="45720" rtlCol="0" anchor="ctr">
            <a:normAutofit fontScale="92500" lnSpcReduction="10000"/>
          </a:bodyPr>
          <a:lstStyle/>
          <a:p>
            <a:pPr indent="-228600"/>
            <a:r>
              <a:rPr lang="en-US" sz="2000" dirty="0">
                <a:solidFill>
                  <a:srgbClr val="FFFFFF"/>
                </a:solidFill>
              </a:rPr>
              <a:t>The Gallagher Amendment does not prevent tax from increasing, TABOR does.  </a:t>
            </a:r>
          </a:p>
          <a:p>
            <a:pPr indent="-228600"/>
            <a:r>
              <a:rPr lang="en-US" sz="2000" dirty="0">
                <a:solidFill>
                  <a:srgbClr val="FFFFFF"/>
                </a:solidFill>
              </a:rPr>
              <a:t>The Gallagher Amendment instead transfers the property tax burden from residential property owners to nonresidential property owners.  When the Gallagher Amendment first passed in 1982, for a value at which a residential property owners paid $1.00 in tax a nonresidential property owner paid $1.38.  Today, that nonresidential property owner pays over $4.00 and if Amendment B doesn’t pass, this same property owner will pay almost $5.00. </a:t>
            </a:r>
          </a:p>
          <a:p>
            <a:pPr indent="-228600"/>
            <a:r>
              <a:rPr lang="en-US" sz="2000" dirty="0">
                <a:solidFill>
                  <a:srgbClr val="FFFFFF"/>
                </a:solidFill>
              </a:rPr>
              <a:t> Gallagher transfers more and more of the property tax burden to nonresidential property owners and in doing so, narrows the property tax base.</a:t>
            </a:r>
          </a:p>
          <a:p>
            <a:pPr indent="-228600"/>
            <a:r>
              <a:rPr lang="en-US" sz="2000" b="1" i="1" dirty="0">
                <a:solidFill>
                  <a:srgbClr val="FFFFFF"/>
                </a:solidFill>
              </a:rPr>
              <a:t>I do not and will not favor a tax increase but neither do I favor a scheme to shift the tax burden onto someone else’ shoulders.  </a:t>
            </a:r>
            <a:r>
              <a:rPr lang="en-US" sz="2000" dirty="0">
                <a:solidFill>
                  <a:srgbClr val="FFFFFF"/>
                </a:solidFill>
              </a:rPr>
              <a:t>The necessary funding of government should be fairly shared by all and that which is not necessary should not be funded….</a:t>
            </a:r>
          </a:p>
        </p:txBody>
      </p:sp>
      <p:sp>
        <p:nvSpPr>
          <p:cNvPr id="4" name="Slide Number Placeholder 3">
            <a:extLst>
              <a:ext uri="{FF2B5EF4-FFF2-40B4-BE49-F238E27FC236}">
                <a16:creationId xmlns:a16="http://schemas.microsoft.com/office/drawing/2014/main" id="{7F3990EC-187F-47D3-ADB7-9408BCD249D6}"/>
              </a:ext>
            </a:extLst>
          </p:cNvPr>
          <p:cNvSpPr>
            <a:spLocks noGrp="1"/>
          </p:cNvSpPr>
          <p:nvPr>
            <p:ph type="sldNum" sz="quarter" idx="11"/>
          </p:nvPr>
        </p:nvSpPr>
        <p:spPr>
          <a:xfrm>
            <a:off x="10453254" y="6356350"/>
            <a:ext cx="900545" cy="365125"/>
          </a:xfr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rgbClr val="FFFFFF"/>
                </a:solidFill>
                <a:latin typeface="Calibri" panose="020F0502020204030204"/>
              </a:rPr>
              <a:pPr algn="r">
                <a:lnSpc>
                  <a:spcPct val="90000"/>
                </a:lnSpc>
                <a:spcAft>
                  <a:spcPts val="600"/>
                </a:spcAft>
                <a:defRPr/>
              </a:pPr>
              <a:t>18</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297822618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2A7268AE-CE50-47E4-ACDC-074E86B31C2B}"/>
              </a:ext>
            </a:extLst>
          </p:cNvPr>
          <p:cNvSpPr>
            <a:spLocks noGrp="1"/>
          </p:cNvSpPr>
          <p:nvPr>
            <p:ph type="title"/>
          </p:nvPr>
        </p:nvSpPr>
        <p:spPr>
          <a:xfrm>
            <a:off x="804672" y="640263"/>
            <a:ext cx="5157216" cy="1344975"/>
          </a:xfrm>
        </p:spPr>
        <p:txBody>
          <a:bodyPr vert="horz" lIns="91440" tIns="45720" rIns="91440" bIns="45720" rtlCol="0" anchor="ctr">
            <a:normAutofit/>
          </a:bodyPr>
          <a:lstStyle/>
          <a:p>
            <a:r>
              <a:rPr lang="en-US" sz="3400" kern="1200">
                <a:solidFill>
                  <a:schemeClr val="tx1"/>
                </a:solidFill>
                <a:latin typeface="+mj-lt"/>
                <a:ea typeface="+mj-ea"/>
                <a:cs typeface="+mj-cs"/>
              </a:rPr>
              <a:t>The Gallagher Amendment did many good things:</a:t>
            </a:r>
          </a:p>
        </p:txBody>
      </p:sp>
      <p:sp>
        <p:nvSpPr>
          <p:cNvPr id="16" name="Content Placeholder 15">
            <a:extLst>
              <a:ext uri="{FF2B5EF4-FFF2-40B4-BE49-F238E27FC236}">
                <a16:creationId xmlns:a16="http://schemas.microsoft.com/office/drawing/2014/main" id="{10916DEE-5E5C-4649-BDA9-E7E4A90DE1CF}"/>
              </a:ext>
            </a:extLst>
          </p:cNvPr>
          <p:cNvSpPr>
            <a:spLocks noGrp="1"/>
          </p:cNvSpPr>
          <p:nvPr>
            <p:ph idx="1"/>
          </p:nvPr>
        </p:nvSpPr>
        <p:spPr>
          <a:xfrm>
            <a:off x="804672" y="1916663"/>
            <a:ext cx="5157216" cy="4680689"/>
          </a:xfrm>
        </p:spPr>
        <p:txBody>
          <a:bodyPr vert="horz" lIns="91440" tIns="45720" rIns="91440" bIns="45720" rtlCol="0">
            <a:normAutofit/>
          </a:bodyPr>
          <a:lstStyle/>
          <a:p>
            <a:pPr indent="-228600"/>
            <a:r>
              <a:rPr lang="en-US" dirty="0">
                <a:solidFill>
                  <a:schemeClr val="tx1"/>
                </a:solidFill>
              </a:rPr>
              <a:t>It established an annual audit of all 64 County Assessors;</a:t>
            </a:r>
          </a:p>
          <a:p>
            <a:pPr indent="-228600"/>
            <a:r>
              <a:rPr lang="en-US" dirty="0">
                <a:solidFill>
                  <a:schemeClr val="tx1"/>
                </a:solidFill>
              </a:rPr>
              <a:t>Reconstituted the State Board of Equalization to ensure similar properties get similar treatment;</a:t>
            </a:r>
          </a:p>
          <a:p>
            <a:pPr indent="-228600"/>
            <a:r>
              <a:rPr lang="en-US" dirty="0">
                <a:solidFill>
                  <a:schemeClr val="tx1"/>
                </a:solidFill>
              </a:rPr>
              <a:t>Exempted certain categories of property from taxation, such as household furnishings; inventories held for business consumption; livestock and agricultural products, among others.</a:t>
            </a:r>
          </a:p>
          <a:p>
            <a:pPr indent="-228600"/>
            <a:r>
              <a:rPr lang="en-US" dirty="0">
                <a:solidFill>
                  <a:schemeClr val="tx1"/>
                </a:solidFill>
              </a:rPr>
              <a:t>However, the 45% / 55% relationship between residential and nonresidential property values wasn’t one of them.  This relationship was intended to reign in residential tax hikes as mentioned earlier in this presentation; however, the drop in the residential assessment rate from 21% to 7.15% was never expected and when assessment rates went down, mill levies were expected to go up.</a:t>
            </a:r>
          </a:p>
        </p:txBody>
      </p:sp>
      <p:pic>
        <p:nvPicPr>
          <p:cNvPr id="6" name="Content Placeholder 5" descr="A close up of a couple of street signs on a pole&#10;&#10;Description automatically generated">
            <a:extLst>
              <a:ext uri="{FF2B5EF4-FFF2-40B4-BE49-F238E27FC236}">
                <a16:creationId xmlns:a16="http://schemas.microsoft.com/office/drawing/2014/main" id="{960E7C17-0695-4CE9-AA4B-DFF27CA431B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834" r="1974" b="-1"/>
          <a:stretch/>
        </p:blipFill>
        <p:spPr>
          <a:xfrm>
            <a:off x="6969642" y="1339635"/>
            <a:ext cx="4736963" cy="4023280"/>
          </a:xfrm>
          <a:prstGeom prst="rect">
            <a:avLst/>
          </a:prstGeom>
        </p:spPr>
      </p:pic>
      <p:sp>
        <p:nvSpPr>
          <p:cNvPr id="4" name="Slide Number Placeholder 3">
            <a:extLst>
              <a:ext uri="{FF2B5EF4-FFF2-40B4-BE49-F238E27FC236}">
                <a16:creationId xmlns:a16="http://schemas.microsoft.com/office/drawing/2014/main" id="{4367BC0B-A0F7-4688-ABBF-73E1786F9E68}"/>
              </a:ext>
            </a:extLst>
          </p:cNvPr>
          <p:cNvSpPr>
            <a:spLocks noGrp="1"/>
          </p:cNvSpPr>
          <p:nvPr>
            <p:ph type="sldNum" sz="quarter" idx="11"/>
          </p:nvPr>
        </p:nvSpPr>
        <p:spPr>
          <a:xfrm>
            <a:off x="10260418" y="6356350"/>
            <a:ext cx="1096429" cy="365125"/>
          </a:xfr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chemeClr val="bg1">
                    <a:alpha val="80000"/>
                  </a:schemeClr>
                </a:solidFill>
              </a:rPr>
              <a:pPr algn="r">
                <a:lnSpc>
                  <a:spcPct val="90000"/>
                </a:lnSpc>
                <a:spcAft>
                  <a:spcPts val="600"/>
                </a:spcAft>
                <a:defRPr/>
              </a:pPr>
              <a:t>19</a:t>
            </a:fld>
            <a:endParaRPr lang="en-US" sz="1200" b="0">
              <a:solidFill>
                <a:schemeClr val="bg1">
                  <a:alpha val="80000"/>
                </a:schemeClr>
              </a:solidFill>
            </a:endParaRPr>
          </a:p>
        </p:txBody>
      </p:sp>
      <p:sp>
        <p:nvSpPr>
          <p:cNvPr id="7" name="TextBox 6">
            <a:extLst>
              <a:ext uri="{FF2B5EF4-FFF2-40B4-BE49-F238E27FC236}">
                <a16:creationId xmlns:a16="http://schemas.microsoft.com/office/drawing/2014/main" id="{23949396-92A6-4856-B3AC-C7418861B838}"/>
              </a:ext>
            </a:extLst>
          </p:cNvPr>
          <p:cNvSpPr txBox="1"/>
          <p:nvPr/>
        </p:nvSpPr>
        <p:spPr>
          <a:xfrm>
            <a:off x="9519789" y="516286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uniaogoodies.blogspot.com/2016/04/product-reviews-versus-sponsored-review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97529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 picture containing umbrella, table, sign&#10;&#10;Description automatically generated">
            <a:extLst>
              <a:ext uri="{FF2B5EF4-FFF2-40B4-BE49-F238E27FC236}">
                <a16:creationId xmlns:a16="http://schemas.microsoft.com/office/drawing/2014/main" id="{9C0B63A7-A966-4B69-876F-0888A8BD3F73}"/>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5470" b="2845"/>
          <a:stretch/>
        </p:blipFill>
        <p:spPr>
          <a:xfrm>
            <a:off x="-1" y="10"/>
            <a:ext cx="12192001" cy="4666928"/>
          </a:xfrm>
          <a:prstGeom prst="rect">
            <a:avLst/>
          </a:prstGeom>
        </p:spPr>
      </p:pic>
      <p:pic>
        <p:nvPicPr>
          <p:cNvPr id="76" name="Picture 7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8" name="Oval 7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804998" y="4551037"/>
            <a:ext cx="5021782" cy="1509931"/>
          </a:xfrm>
        </p:spPr>
        <p:txBody>
          <a:bodyPr vert="horz" lIns="91440" tIns="45720" rIns="91440" bIns="45720" rtlCol="0" anchor="ctr">
            <a:normAutofit/>
          </a:bodyPr>
          <a:lstStyle/>
          <a:p>
            <a:pPr algn="l"/>
            <a:r>
              <a:rPr lang="en-US" sz="3700">
                <a:solidFill>
                  <a:srgbClr val="000000"/>
                </a:solidFill>
              </a:rPr>
              <a:t>When was the Gallagher Amendment Adopted?</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096000" y="4143983"/>
            <a:ext cx="5800927" cy="2079719"/>
          </a:xfrm>
        </p:spPr>
        <p:txBody>
          <a:bodyPr vert="horz" lIns="91440" tIns="45720" rIns="91440" bIns="45720" rtlCol="0" anchor="ctr">
            <a:noAutofit/>
          </a:bodyPr>
          <a:lstStyle/>
          <a:p>
            <a:pPr indent="-228600" algn="l">
              <a:buFont typeface="Arial" panose="020B0604020202020204" pitchFamily="34" charset="0"/>
              <a:buChar char="•"/>
            </a:pPr>
            <a:r>
              <a:rPr lang="en-US" noProof="1">
                <a:solidFill>
                  <a:srgbClr val="000000"/>
                </a:solidFill>
              </a:rPr>
              <a:t>The Gallagher Amendment was adopted in 1982 when Colorado voters approved the measure.  The Amendment is named for former State Senator Dennis Gallagher, who was one of the primary sponsors of the measure…</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900" b="0">
                <a:solidFill>
                  <a:srgbClr val="898989"/>
                </a:solidFill>
                <a:latin typeface="Calibri" panose="020F0502020204030204"/>
              </a:rPr>
              <a:pPr algn="r">
                <a:lnSpc>
                  <a:spcPct val="90000"/>
                </a:lnSpc>
                <a:spcAft>
                  <a:spcPts val="600"/>
                </a:spcAft>
                <a:defRPr/>
              </a:pPr>
              <a:t>2</a:t>
            </a:fld>
            <a:endParaRPr lang="en-US" sz="900" b="0">
              <a:solidFill>
                <a:srgbClr val="898989"/>
              </a:solidFill>
              <a:latin typeface="Calibri" panose="020F0502020204030204"/>
            </a:endParaRPr>
          </a:p>
        </p:txBody>
      </p:sp>
    </p:spTree>
    <p:extLst>
      <p:ext uri="{BB962C8B-B14F-4D97-AF65-F5344CB8AC3E}">
        <p14:creationId xmlns:p14="http://schemas.microsoft.com/office/powerpoint/2010/main" val="134464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keyboard&#10;&#10;Description automatically generated">
            <a:extLst>
              <a:ext uri="{FF2B5EF4-FFF2-40B4-BE49-F238E27FC236}">
                <a16:creationId xmlns:a16="http://schemas.microsoft.com/office/drawing/2014/main" id="{797610A9-6F0B-474B-8A09-6E34B131FFCE}"/>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8997" b="10646"/>
          <a:stretch/>
        </p:blipFill>
        <p:spPr>
          <a:xfrm>
            <a:off x="20" y="1"/>
            <a:ext cx="12191980" cy="6857999"/>
          </a:xfrm>
          <a:prstGeom prst="rect">
            <a:avLst/>
          </a:prstGeom>
        </p:spPr>
      </p:pic>
      <p:sp>
        <p:nvSpPr>
          <p:cNvPr id="3" name="Title 2">
            <a:extLst>
              <a:ext uri="{FF2B5EF4-FFF2-40B4-BE49-F238E27FC236}">
                <a16:creationId xmlns:a16="http://schemas.microsoft.com/office/drawing/2014/main" id="{AD02FB65-6D9E-41EB-A9A7-FE21E6D38015}"/>
              </a:ext>
            </a:extLst>
          </p:cNvPr>
          <p:cNvSpPr>
            <a:spLocks noGrp="1"/>
          </p:cNvSpPr>
          <p:nvPr>
            <p:ph type="title"/>
          </p:nvPr>
        </p:nvSpPr>
        <p:spPr>
          <a:xfrm>
            <a:off x="444382" y="1065862"/>
            <a:ext cx="3999427" cy="4726276"/>
          </a:xfrm>
        </p:spPr>
        <p:txBody>
          <a:bodyPr vert="horz" lIns="91440" tIns="45720" rIns="91440" bIns="45720" rtlCol="0" anchor="ctr">
            <a:normAutofit/>
          </a:bodyPr>
          <a:lstStyle/>
          <a:p>
            <a:pPr algn="r"/>
            <a:r>
              <a:rPr lang="en-US" sz="4000" dirty="0">
                <a:solidFill>
                  <a:srgbClr val="FFFFFF"/>
                </a:solidFill>
              </a:rPr>
              <a:t>Again, How are my property taxes calculated???</a:t>
            </a:r>
          </a:p>
        </p:txBody>
      </p:sp>
      <p:cxnSp>
        <p:nvCxnSpPr>
          <p:cNvPr id="63" name="Straight Connector 6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4" name="Content Placeholder 43">
            <a:extLst>
              <a:ext uri="{FF2B5EF4-FFF2-40B4-BE49-F238E27FC236}">
                <a16:creationId xmlns:a16="http://schemas.microsoft.com/office/drawing/2014/main" id="{D7BF870C-A476-4B51-A229-021C999637B5}"/>
              </a:ext>
            </a:extLst>
          </p:cNvPr>
          <p:cNvSpPr>
            <a:spLocks noGrp="1"/>
          </p:cNvSpPr>
          <p:nvPr>
            <p:ph idx="1"/>
          </p:nvPr>
        </p:nvSpPr>
        <p:spPr>
          <a:xfrm>
            <a:off x="5155379" y="504202"/>
            <a:ext cx="5744685" cy="5852146"/>
          </a:xfrm>
        </p:spPr>
        <p:txBody>
          <a:bodyPr vert="horz" lIns="91440" tIns="45720" rIns="91440" bIns="45720" rtlCol="0" anchor="ctr">
            <a:normAutofit/>
          </a:bodyPr>
          <a:lstStyle/>
          <a:p>
            <a:pPr indent="-228600"/>
            <a:r>
              <a:rPr lang="en-US" sz="1700" dirty="0">
                <a:solidFill>
                  <a:srgbClr val="FFFFFF"/>
                </a:solidFill>
              </a:rPr>
              <a:t>Property tax is calculated by multiplying the assessors’ actual value * the assessment rate * the mill levy.  </a:t>
            </a:r>
          </a:p>
          <a:p>
            <a:pPr indent="-228600"/>
            <a:r>
              <a:rPr lang="en-US" sz="1700" dirty="0">
                <a:solidFill>
                  <a:srgbClr val="FFFFFF"/>
                </a:solidFill>
              </a:rPr>
              <a:t>The assessment rate is generally 29% for nonresidential property and when the Gallagher Amendment was passed by the voters, the residential rate was 21%.  Under the Gallagher Amendment, in order to maintain the 45% / 55% statewide target the Legislature would float the residential assessment rate and the result is that is has dropped to the level today of 7.15%</a:t>
            </a:r>
          </a:p>
          <a:p>
            <a:pPr indent="-228600"/>
            <a:r>
              <a:rPr lang="en-US" sz="1700" dirty="0">
                <a:solidFill>
                  <a:srgbClr val="FFFFFF"/>
                </a:solidFill>
              </a:rPr>
              <a:t>If Amendment B doesn’t pass it is estimated to drop to 5.88% (18% reduction).  Under Gallagher, without TABOR, if that drop resulted in lower tax, the mill levy increased to adjust the tax funding required by the districts.  This obviously resulted in a disproportionate increase for nonresidential property owners.</a:t>
            </a:r>
          </a:p>
          <a:p>
            <a:pPr indent="-228600"/>
            <a:r>
              <a:rPr lang="en-US" sz="1700" dirty="0">
                <a:solidFill>
                  <a:srgbClr val="FFFFFF"/>
                </a:solidFill>
              </a:rPr>
              <a:t>Gallagher didn’t lower the tax it simply transferred the burden to the nonresidential property owners.</a:t>
            </a:r>
          </a:p>
        </p:txBody>
      </p:sp>
      <p:sp>
        <p:nvSpPr>
          <p:cNvPr id="4" name="Slide Number Placeholder 3">
            <a:extLst>
              <a:ext uri="{FF2B5EF4-FFF2-40B4-BE49-F238E27FC236}">
                <a16:creationId xmlns:a16="http://schemas.microsoft.com/office/drawing/2014/main" id="{5F394D4A-26C5-419E-899A-B534D1D1C919}"/>
              </a:ext>
            </a:extLst>
          </p:cNvPr>
          <p:cNvSpPr>
            <a:spLocks noGrp="1"/>
          </p:cNvSpPr>
          <p:nvPr>
            <p:ph type="sldNum" sz="quarter" idx="11"/>
          </p:nvPr>
        </p:nvSpPr>
        <p:spPr>
          <a:xfrm>
            <a:off x="10453254" y="6356350"/>
            <a:ext cx="900545" cy="365125"/>
          </a:xfr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rgbClr val="FFFFFF"/>
                </a:solidFill>
                <a:latin typeface="Calibri" panose="020F0502020204030204"/>
              </a:rPr>
              <a:pPr algn="r">
                <a:lnSpc>
                  <a:spcPct val="90000"/>
                </a:lnSpc>
                <a:spcAft>
                  <a:spcPts val="600"/>
                </a:spcAft>
                <a:defRPr/>
              </a:pPr>
              <a:t>20</a:t>
            </a:fld>
            <a:endParaRPr lang="en-US" sz="1200" b="0">
              <a:solidFill>
                <a:srgbClr val="FFFFFF"/>
              </a:solidFill>
              <a:latin typeface="Calibri" panose="020F0502020204030204"/>
            </a:endParaRPr>
          </a:p>
        </p:txBody>
      </p:sp>
      <p:sp>
        <p:nvSpPr>
          <p:cNvPr id="7" name="TextBox 6">
            <a:extLst>
              <a:ext uri="{FF2B5EF4-FFF2-40B4-BE49-F238E27FC236}">
                <a16:creationId xmlns:a16="http://schemas.microsoft.com/office/drawing/2014/main" id="{21AD6CB4-C63E-4955-BEB7-8ECA77148108}"/>
              </a:ext>
            </a:extLst>
          </p:cNvPr>
          <p:cNvSpPr txBox="1"/>
          <p:nvPr/>
        </p:nvSpPr>
        <p:spPr>
          <a:xfrm>
            <a:off x="9884958" y="665794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rogressive-charlestown.com/2011/06/how-to-pay-less-taxes-part-2-appeal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6220543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oke: Democrats launch assault on Taxpayer's Bill of Rights – Complete  Colorado – Page Two">
            <a:extLst>
              <a:ext uri="{FF2B5EF4-FFF2-40B4-BE49-F238E27FC236}">
                <a16:creationId xmlns:a16="http://schemas.microsoft.com/office/drawing/2014/main" id="{92B599F0-B03C-4D99-90A7-702AB93667A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977" r="2378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Title 2">
            <a:extLst>
              <a:ext uri="{FF2B5EF4-FFF2-40B4-BE49-F238E27FC236}">
                <a16:creationId xmlns:a16="http://schemas.microsoft.com/office/drawing/2014/main" id="{1918B65B-EEA9-4B82-8CBD-6A23F402CA02}"/>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100">
                <a:solidFill>
                  <a:srgbClr val="000000"/>
                </a:solidFill>
              </a:rPr>
              <a:t>TABOR vs. Gallagher once more…</a:t>
            </a:r>
          </a:p>
        </p:txBody>
      </p:sp>
      <p:sp>
        <p:nvSpPr>
          <p:cNvPr id="1030" name="Content Placeholder 1029">
            <a:extLst>
              <a:ext uri="{FF2B5EF4-FFF2-40B4-BE49-F238E27FC236}">
                <a16:creationId xmlns:a16="http://schemas.microsoft.com/office/drawing/2014/main" id="{5257FEE9-B704-45C3-9889-25E2659C5DAA}"/>
              </a:ext>
            </a:extLst>
          </p:cNvPr>
          <p:cNvSpPr>
            <a:spLocks noGrp="1"/>
          </p:cNvSpPr>
          <p:nvPr>
            <p:ph idx="1"/>
          </p:nvPr>
        </p:nvSpPr>
        <p:spPr>
          <a:xfrm>
            <a:off x="804997" y="1956987"/>
            <a:ext cx="4706803" cy="4495088"/>
          </a:xfrm>
        </p:spPr>
        <p:txBody>
          <a:bodyPr vert="horz" lIns="91440" tIns="45720" rIns="91440" bIns="45720" rtlCol="0" anchor="ctr">
            <a:normAutofit/>
          </a:bodyPr>
          <a:lstStyle/>
          <a:p>
            <a:pPr indent="-228600"/>
            <a:r>
              <a:rPr lang="en-US" sz="1600" dirty="0">
                <a:solidFill>
                  <a:srgbClr val="000000"/>
                </a:solidFill>
              </a:rPr>
              <a:t>TABOR limited the tax rate, the mill levy rate and the budget total, not the Gallagher Amendment.</a:t>
            </a:r>
          </a:p>
          <a:p>
            <a:pPr indent="-228600"/>
            <a:r>
              <a:rPr lang="en-US" sz="1600" dirty="0">
                <a:solidFill>
                  <a:srgbClr val="000000"/>
                </a:solidFill>
              </a:rPr>
              <a:t>The mill levy is set by the specific districts to fund their operations (IE. School districts, fire districts, library districts, cities, towns, etc.).  Over the years, the residential assessment rate has dropped but not consistently.</a:t>
            </a:r>
          </a:p>
          <a:p>
            <a:pPr indent="-228600"/>
            <a:r>
              <a:rPr lang="en-US" sz="1600" dirty="0">
                <a:solidFill>
                  <a:srgbClr val="000000"/>
                </a:solidFill>
              </a:rPr>
              <a:t>Between 2005 and 2017 the residential assessment rate would have increased every year but one.  Therefore, the residential share of the tax would have increased.  However, TABOR prevented this increase.  Again, TABOR did this not Gallagher….</a:t>
            </a:r>
          </a:p>
          <a:p>
            <a:pPr indent="-228600"/>
            <a:r>
              <a:rPr lang="en-US" sz="1600" dirty="0">
                <a:solidFill>
                  <a:srgbClr val="000000"/>
                </a:solidFill>
              </a:rPr>
              <a:t>Today, the residential assessment rate is 7.15% and therefore a small drop in the rate becomes a large percentage change for the district dependent upon property tax for funding.  For example, a reduction from 7.15% to 5.88% represents a reduction of 18%...</a:t>
            </a:r>
          </a:p>
        </p:txBody>
      </p:sp>
      <p:sp>
        <p:nvSpPr>
          <p:cNvPr id="4" name="Slide Number Placeholder 3">
            <a:extLst>
              <a:ext uri="{FF2B5EF4-FFF2-40B4-BE49-F238E27FC236}">
                <a16:creationId xmlns:a16="http://schemas.microsoft.com/office/drawing/2014/main" id="{82A1E4A9-DE07-4DB4-A221-582581770989}"/>
              </a:ext>
            </a:extLst>
          </p:cNvPr>
          <p:cNvSpPr>
            <a:spLocks noGrp="1"/>
          </p:cNvSpPr>
          <p:nvPr>
            <p:ph type="sldNum" sz="quarter" idx="11"/>
          </p:nvPr>
        </p:nvSpPr>
        <p:spPr>
          <a:xfrm>
            <a:off x="10825930" y="6223702"/>
            <a:ext cx="570728" cy="314067"/>
          </a:xfr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900" b="0">
                <a:solidFill>
                  <a:srgbClr val="FFFFFF"/>
                </a:solidFill>
                <a:latin typeface="Calibri" panose="020F0502020204030204"/>
              </a:rPr>
              <a:pPr algn="r">
                <a:lnSpc>
                  <a:spcPct val="90000"/>
                </a:lnSpc>
                <a:spcAft>
                  <a:spcPts val="600"/>
                </a:spcAft>
                <a:defRPr/>
              </a:pPr>
              <a:t>21</a:t>
            </a:fld>
            <a:endParaRPr lang="en-US" sz="900" b="0">
              <a:solidFill>
                <a:srgbClr val="FFFFFF"/>
              </a:solidFill>
              <a:latin typeface="Calibri" panose="020F0502020204030204"/>
            </a:endParaRPr>
          </a:p>
        </p:txBody>
      </p:sp>
    </p:spTree>
    <p:extLst>
      <p:ext uri="{BB962C8B-B14F-4D97-AF65-F5344CB8AC3E}">
        <p14:creationId xmlns:p14="http://schemas.microsoft.com/office/powerpoint/2010/main" val="146981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n empty road with a sunset in the background&#10;&#10;Description automatically generated">
            <a:extLst>
              <a:ext uri="{FF2B5EF4-FFF2-40B4-BE49-F238E27FC236}">
                <a16:creationId xmlns:a16="http://schemas.microsoft.com/office/drawing/2014/main" id="{D693A569-EC1E-4C5A-9E45-2CCE13BDDE2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135" b="6595"/>
          <a:stretch/>
        </p:blipFill>
        <p:spPr>
          <a:xfrm>
            <a:off x="-1" y="10"/>
            <a:ext cx="12192000" cy="6857990"/>
          </a:xfrm>
          <a:prstGeom prst="rect">
            <a:avLst/>
          </a:prstGeom>
        </p:spPr>
      </p:pic>
      <p:sp>
        <p:nvSpPr>
          <p:cNvPr id="4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id="{1E68F52D-8F24-4B65-9F6A-DCE6FD099A98}"/>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solidFill>
                  <a:schemeClr val="tx1"/>
                </a:solidFill>
              </a:rPr>
              <a:t>Rural Area Impact???</a:t>
            </a:r>
          </a:p>
        </p:txBody>
      </p:sp>
      <p:sp>
        <p:nvSpPr>
          <p:cNvPr id="4" name="Slide Number Placeholder 3">
            <a:extLst>
              <a:ext uri="{FF2B5EF4-FFF2-40B4-BE49-F238E27FC236}">
                <a16:creationId xmlns:a16="http://schemas.microsoft.com/office/drawing/2014/main" id="{66B43882-114C-4CB1-BFAA-656CBD45B9B9}"/>
              </a:ext>
            </a:extLst>
          </p:cNvPr>
          <p:cNvSpPr>
            <a:spLocks noGrp="1"/>
          </p:cNvSpPr>
          <p:nvPr>
            <p:ph type="sldNum" sz="quarter" idx="11"/>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62500" lnSpcReduction="20000"/>
          </a:bodyPr>
          <a:lstStyle/>
          <a:p>
            <a:pPr>
              <a:lnSpc>
                <a:spcPct val="90000"/>
              </a:lnSpc>
              <a:spcAft>
                <a:spcPts val="600"/>
              </a:spcAft>
              <a:defRPr/>
            </a:pPr>
            <a:fld id="{B67B645E-C5E5-4727-B977-D372A0AA71D9}" type="slidenum">
              <a:rPr lang="en-US" sz="1100" b="0" smtClean="0">
                <a:solidFill>
                  <a:schemeClr val="tx1"/>
                </a:solidFill>
                <a:latin typeface="Calibri" panose="020F0502020204030204"/>
              </a:rPr>
              <a:pPr>
                <a:lnSpc>
                  <a:spcPct val="90000"/>
                </a:lnSpc>
                <a:spcAft>
                  <a:spcPts val="600"/>
                </a:spcAft>
                <a:defRPr/>
              </a:pPr>
              <a:t>22</a:t>
            </a:fld>
            <a:endParaRPr lang="en-US" sz="1100" b="0">
              <a:solidFill>
                <a:schemeClr val="tx1"/>
              </a:solidFill>
              <a:latin typeface="Calibri" panose="020F0502020204030204"/>
            </a:endParaRPr>
          </a:p>
        </p:txBody>
      </p:sp>
      <p:cxnSp>
        <p:nvCxnSpPr>
          <p:cNvPr id="41" name="Straight Connector 3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0AACAC01-8277-4BA7-8E14-3841ED929BB5}"/>
              </a:ext>
            </a:extLst>
          </p:cNvPr>
          <p:cNvSpPr>
            <a:spLocks noGrp="1"/>
          </p:cNvSpPr>
          <p:nvPr>
            <p:ph idx="1"/>
          </p:nvPr>
        </p:nvSpPr>
        <p:spPr>
          <a:xfrm>
            <a:off x="525516" y="3417573"/>
            <a:ext cx="4593021" cy="2619839"/>
          </a:xfrm>
        </p:spPr>
        <p:txBody>
          <a:bodyPr vert="horz" lIns="91440" tIns="45720" rIns="91440" bIns="45720" rtlCol="0" anchor="ctr">
            <a:normAutofit/>
          </a:bodyPr>
          <a:lstStyle/>
          <a:p>
            <a:pPr indent="-228600"/>
            <a:r>
              <a:rPr lang="en-US" dirty="0">
                <a:solidFill>
                  <a:schemeClr val="tx1"/>
                </a:solidFill>
              </a:rPr>
              <a:t>The impact on our urban areas with a high concentration of nonresidential property is minimal, and the impact for areas with districts (Fire, Library, etc.) more dependent on residential property tax funding is far more significant (IE. Hanover, Edison, Calhan, Peyton, Rush, etc.)</a:t>
            </a:r>
          </a:p>
        </p:txBody>
      </p:sp>
    </p:spTree>
    <p:extLst>
      <p:ext uri="{BB962C8B-B14F-4D97-AF65-F5344CB8AC3E}">
        <p14:creationId xmlns:p14="http://schemas.microsoft.com/office/powerpoint/2010/main" val="289246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B154F72D-BA52-42B0-8439-ABDFA31001DC}"/>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4400">
                <a:solidFill>
                  <a:schemeClr val="tx1"/>
                </a:solidFill>
              </a:rPr>
              <a:t>Funding government…</a:t>
            </a:r>
          </a:p>
        </p:txBody>
      </p:sp>
      <p:sp>
        <p:nvSpPr>
          <p:cNvPr id="2054" name="Content Placeholder 2053">
            <a:extLst>
              <a:ext uri="{FF2B5EF4-FFF2-40B4-BE49-F238E27FC236}">
                <a16:creationId xmlns:a16="http://schemas.microsoft.com/office/drawing/2014/main" id="{68B3BB23-7DDF-4445-BFD0-DE1EB74AE50C}"/>
              </a:ext>
            </a:extLst>
          </p:cNvPr>
          <p:cNvSpPr>
            <a:spLocks noGrp="1"/>
          </p:cNvSpPr>
          <p:nvPr>
            <p:ph idx="1"/>
          </p:nvPr>
        </p:nvSpPr>
        <p:spPr>
          <a:xfrm>
            <a:off x="838200" y="1825625"/>
            <a:ext cx="5387502" cy="4667250"/>
          </a:xfrm>
        </p:spPr>
        <p:txBody>
          <a:bodyPr vert="horz" lIns="91440" tIns="45720" rIns="91440" bIns="45720" rtlCol="0">
            <a:noAutofit/>
          </a:bodyPr>
          <a:lstStyle/>
          <a:p>
            <a:pPr indent="-228600"/>
            <a:r>
              <a:rPr lang="en-US" sz="2000" dirty="0">
                <a:solidFill>
                  <a:schemeClr val="tx1"/>
                </a:solidFill>
              </a:rPr>
              <a:t>There are better ways to fund government, but Gallagher is bad tax policy because it continues to shift more and more of the tax burden onto a minority of payers.  School District 11 - 2017 ballot initiative increased a median homeowners’ taxes about $400/year but increased the same median valued nonresidential property owners’ tax about $1700.  </a:t>
            </a:r>
          </a:p>
          <a:p>
            <a:pPr indent="-228600"/>
            <a:r>
              <a:rPr lang="en-US" sz="2000" dirty="0">
                <a:solidFill>
                  <a:schemeClr val="tx1"/>
                </a:solidFill>
              </a:rPr>
              <a:t>Governments picking winners and losers is never a good idea.  Amendment B is an improvement.</a:t>
            </a:r>
          </a:p>
          <a:p>
            <a:pPr indent="-228600"/>
            <a:r>
              <a:rPr lang="en-US" sz="2000" dirty="0">
                <a:solidFill>
                  <a:schemeClr val="tx1"/>
                </a:solidFill>
              </a:rPr>
              <a:t>However, a much better way to reduce taxes is to vote for candidates who share a philosophy of government to fund only functions that governments must do.</a:t>
            </a:r>
          </a:p>
        </p:txBody>
      </p:sp>
      <p:pic>
        <p:nvPicPr>
          <p:cNvPr id="2050" name="Picture 2" descr="Understanding the customer experience in local government. | Local  Government Utopia">
            <a:extLst>
              <a:ext uri="{FF2B5EF4-FFF2-40B4-BE49-F238E27FC236}">
                <a16:creationId xmlns:a16="http://schemas.microsoft.com/office/drawing/2014/main" id="{B5C15ED6-FE1B-4A4B-9DEF-3D3147DAC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0" r="3229" b="3"/>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93" name="Oval 192">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 name="Arc 193">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B790109-EDDC-4F63-A003-1712C21C9BDF}"/>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rgbClr val="FFFFFF"/>
                </a:solidFill>
                <a:latin typeface="Calibri" panose="020F0502020204030204"/>
              </a:rPr>
              <a:pPr algn="r">
                <a:lnSpc>
                  <a:spcPct val="90000"/>
                </a:lnSpc>
                <a:spcAft>
                  <a:spcPts val="600"/>
                </a:spcAft>
                <a:defRPr/>
              </a:pPr>
              <a:t>23</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415342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138258-6DF0-4B49-8492-A2616D6780AA}"/>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pPr>
              <a:lnSpc>
                <a:spcPct val="90000"/>
              </a:lnSpc>
            </a:pPr>
            <a:r>
              <a:rPr lang="en-US">
                <a:solidFill>
                  <a:srgbClr val="FFFFFF"/>
                </a:solidFill>
              </a:rPr>
              <a:t>Gallagher amendment</a:t>
            </a:r>
          </a:p>
        </p:txBody>
      </p:sp>
      <p:pic>
        <p:nvPicPr>
          <p:cNvPr id="1026" name="Picture 2">
            <a:extLst>
              <a:ext uri="{FF2B5EF4-FFF2-40B4-BE49-F238E27FC236}">
                <a16:creationId xmlns:a16="http://schemas.microsoft.com/office/drawing/2014/main" id="{3D25B172-1299-435A-A1EF-371EB427E619}"/>
              </a:ext>
            </a:extLst>
          </p:cNvPr>
          <p:cNvPicPr>
            <a:picLocks noGrp="1" noChangeAspect="1" noChangeArrowheads="1"/>
          </p:cNvPicPr>
          <p:nvPr>
            <p:ph type="pic" sz="quarter" idx="10"/>
          </p:nvPr>
        </p:nvPicPr>
        <p:blipFill rotWithShape="1">
          <a:blip r:embed="rId3">
            <a:extLst>
              <a:ext uri="{837473B0-CC2E-450A-ABE3-18F120FF3D39}">
                <a1611:picAttrSrcUrl xmlns:a1611="http://schemas.microsoft.com/office/drawing/2016/11/main" r:id="rId4"/>
              </a:ext>
            </a:extLst>
          </a:blip>
          <a:srcRect t="11493" r="1" b="100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7DAD366-D074-4EBA-8FEA-76F1C72F42EC}"/>
              </a:ext>
            </a:extLst>
          </p:cNvPr>
          <p:cNvSpPr>
            <a:spLocks noGrp="1"/>
          </p:cNvSpPr>
          <p:nvPr>
            <p:ph type="subTitle" idx="1"/>
          </p:nvPr>
        </p:nvSpPr>
        <p:spPr>
          <a:xfrm>
            <a:off x="8029319" y="917725"/>
            <a:ext cx="3424739" cy="4852362"/>
          </a:xfrm>
        </p:spPr>
        <p:txBody>
          <a:bodyPr vert="horz" lIns="91440" tIns="45720" rIns="91440" bIns="45720" rtlCol="0" anchor="ctr">
            <a:normAutofit/>
          </a:bodyPr>
          <a:lstStyle/>
          <a:p>
            <a:pPr indent="-228600" algn="l">
              <a:buFont typeface="Arial" panose="020B0604020202020204" pitchFamily="34" charset="0"/>
              <a:buChar char="•"/>
            </a:pPr>
            <a:r>
              <a:rPr lang="en-US">
                <a:solidFill>
                  <a:srgbClr val="FFFFFF"/>
                </a:solidFill>
              </a:rPr>
              <a:t>Steve Schleiker</a:t>
            </a:r>
          </a:p>
          <a:p>
            <a:pPr indent="-228600" algn="l">
              <a:buFont typeface="Arial" panose="020B0604020202020204" pitchFamily="34" charset="0"/>
              <a:buChar char="•"/>
            </a:pPr>
            <a:r>
              <a:rPr lang="en-US">
                <a:solidFill>
                  <a:srgbClr val="FFFFFF"/>
                </a:solidFill>
              </a:rPr>
              <a:t>el paso county Assessor</a:t>
            </a:r>
          </a:p>
          <a:p>
            <a:pPr indent="-228600" algn="l">
              <a:buFont typeface="Arial" panose="020B0604020202020204" pitchFamily="34" charset="0"/>
              <a:buChar char="•"/>
            </a:pPr>
            <a:r>
              <a:rPr lang="en-US" noProof="1">
                <a:solidFill>
                  <a:srgbClr val="FFFFFF"/>
                </a:solidFill>
              </a:rPr>
              <a:t>719-520-6527 Desk</a:t>
            </a:r>
          </a:p>
          <a:p>
            <a:pPr indent="-228600" algn="l">
              <a:buFont typeface="Arial" panose="020B0604020202020204" pitchFamily="34" charset="0"/>
              <a:buChar char="•"/>
            </a:pPr>
            <a:r>
              <a:rPr lang="en-US" noProof="1">
                <a:solidFill>
                  <a:srgbClr val="FFFFFF"/>
                </a:solidFill>
              </a:rPr>
              <a:t>719-502-1534 Cell</a:t>
            </a:r>
          </a:p>
          <a:p>
            <a:pPr indent="-228600" algn="l">
              <a:buFont typeface="Arial" panose="020B0604020202020204" pitchFamily="34" charset="0"/>
              <a:buChar char="•"/>
            </a:pPr>
            <a:r>
              <a:rPr lang="en-US" noProof="1">
                <a:solidFill>
                  <a:srgbClr val="FFFFFF"/>
                </a:solidFill>
              </a:rPr>
              <a:t>steveschleiker@elpasoco.com</a:t>
            </a: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299247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Placeholder 8" descr="A sign on the side of a building&#10;&#10;Description automatically generated">
            <a:extLst>
              <a:ext uri="{FF2B5EF4-FFF2-40B4-BE49-F238E27FC236}">
                <a16:creationId xmlns:a16="http://schemas.microsoft.com/office/drawing/2014/main" id="{8F51358F-4D73-4A3B-AB50-3A9348DC5274}"/>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1233" r="12107"/>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1" name="Freeform: Shape 3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Freeform: Shape 3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01436" y="1396289"/>
            <a:ext cx="4819952" cy="1325563"/>
          </a:xfrm>
        </p:spPr>
        <p:txBody>
          <a:bodyPr vert="horz" lIns="91440" tIns="45720" rIns="91440" bIns="45720" rtlCol="0" anchor="ctr">
            <a:normAutofit/>
          </a:bodyPr>
          <a:lstStyle/>
          <a:p>
            <a:pPr algn="l"/>
            <a:r>
              <a:rPr lang="en-US" sz="3700">
                <a:solidFill>
                  <a:schemeClr val="tx1"/>
                </a:solidFill>
              </a:rPr>
              <a:t>Why was the Gallagher Amendment passed???</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1000232" y="599325"/>
            <a:ext cx="548640" cy="548640"/>
          </a:xfrm>
          <a:prstGeom prst="ellipse">
            <a:avLst/>
          </a:prstGeom>
          <a:solidFill>
            <a:srgbClr val="7D5618"/>
          </a:solidFill>
        </p:spPr>
        <p:txBody>
          <a:bodyPr vert="horz" lIns="91440" tIns="45720" rIns="91440" bIns="45720" rtlCol="0" anchor="ctr">
            <a:normAutofit/>
          </a:bodyPr>
          <a:lstStyle/>
          <a:p>
            <a:pPr>
              <a:spcAft>
                <a:spcPts val="600"/>
              </a:spcAft>
              <a:defRPr/>
            </a:pPr>
            <a:fld id="{B67B645E-C5E5-4727-B977-D372A0AA71D9}" type="slidenum">
              <a:rPr lang="en-US" sz="1500" b="0">
                <a:solidFill>
                  <a:srgbClr val="FFFFFF"/>
                </a:solidFill>
                <a:latin typeface="Calibri" panose="020F0502020204030204"/>
              </a:rPr>
              <a:pPr>
                <a:spcAft>
                  <a:spcPts val="600"/>
                </a:spcAft>
                <a:defRPr/>
              </a:pPr>
              <a:t>3</a:t>
            </a:fld>
            <a:endParaRPr lang="en-US" sz="15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801435" y="2871981"/>
            <a:ext cx="4819951" cy="3839211"/>
          </a:xfrm>
        </p:spPr>
        <p:txBody>
          <a:bodyPr vert="horz" lIns="91440" tIns="45720" rIns="91440" bIns="45720" rtlCol="0" anchor="t">
            <a:normAutofit fontScale="85000" lnSpcReduction="20000"/>
          </a:bodyPr>
          <a:lstStyle/>
          <a:p>
            <a:pPr indent="-228600" algn="l">
              <a:buFont typeface="Arial" panose="020B0604020202020204" pitchFamily="34" charset="0"/>
              <a:buChar char="•"/>
            </a:pPr>
            <a:r>
              <a:rPr lang="en-US" noProof="1">
                <a:solidFill>
                  <a:schemeClr val="tx1"/>
                </a:solidFill>
              </a:rPr>
              <a:t>The passage of the Gallagher Amendment by the voters in 1982 was the culmination of a property tax revolt that originated in the late 1970’s.  Homeowners, concerned about skyrocketing residential property taxes, pressured the State Legislature to address the problem.</a:t>
            </a:r>
          </a:p>
          <a:p>
            <a:pPr indent="-228600" algn="l">
              <a:buFont typeface="Arial" panose="020B0604020202020204" pitchFamily="34" charset="0"/>
              <a:buChar char="•"/>
            </a:pPr>
            <a:r>
              <a:rPr lang="en-US" noProof="1">
                <a:solidFill>
                  <a:schemeClr val="tx1"/>
                </a:solidFill>
              </a:rPr>
              <a:t>As a result, in 1982 Speaker of the House (Honorable Carl Bledsoe), appointed 9 members from the General Assessembly to study the problem and recommend solutions.  The Gallagher Amendment was the culmination of the panel’s effort to find a workable solution to skyrocketing residential property taxes.</a:t>
            </a:r>
          </a:p>
        </p:txBody>
      </p:sp>
    </p:spTree>
    <p:extLst>
      <p:ext uri="{BB962C8B-B14F-4D97-AF65-F5344CB8AC3E}">
        <p14:creationId xmlns:p14="http://schemas.microsoft.com/office/powerpoint/2010/main" val="17451611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838200" y="448721"/>
            <a:ext cx="4707671" cy="1225650"/>
          </a:xfrm>
        </p:spPr>
        <p:txBody>
          <a:bodyPr vert="horz" lIns="91440" tIns="45720" rIns="91440" bIns="45720" rtlCol="0" anchor="b">
            <a:normAutofit/>
          </a:bodyPr>
          <a:lstStyle/>
          <a:p>
            <a:pPr algn="l"/>
            <a:r>
              <a:rPr lang="en-US" sz="3500"/>
              <a:t>What does the Gallagher Amendment do???</a:t>
            </a: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897769" y="1909192"/>
            <a:ext cx="4586513" cy="3647710"/>
          </a:xfrm>
        </p:spPr>
        <p:txBody>
          <a:bodyPr vert="horz" lIns="91440" tIns="45720" rIns="91440" bIns="45720" rtlCol="0">
            <a:normAutofit/>
          </a:bodyPr>
          <a:lstStyle/>
          <a:p>
            <a:pPr indent="-228600" algn="l">
              <a:buFont typeface="Arial" panose="020B0604020202020204" pitchFamily="34" charset="0"/>
              <a:buChar char="•"/>
            </a:pPr>
            <a:r>
              <a:rPr lang="en-US" sz="1700" noProof="1"/>
              <a:t>The Gallagher Amendment divides the state’s total property tax burden between residential and nonresidential (commercial) property.  According to the Amendment, 45% of the total amount of state property tax collected must come from residential property, and 55% of the property tax collected must come from commercial property.</a:t>
            </a:r>
          </a:p>
          <a:p>
            <a:pPr indent="-228600" algn="l">
              <a:buFont typeface="Arial" panose="020B0604020202020204" pitchFamily="34" charset="0"/>
              <a:buChar char="•"/>
            </a:pPr>
            <a:r>
              <a:rPr lang="en-US" sz="1700" noProof="1"/>
              <a:t>Further, the Amendment mandates that the assessment rate for commercial property, which is responsible for 55% of the total state property tax burden, be fixed at 29%.  The residential rate, on the other hand, is annually adjusted to hold the 45% / 55% split constant.</a:t>
            </a: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Placeholder 7">
            <a:extLst>
              <a:ext uri="{FF2B5EF4-FFF2-40B4-BE49-F238E27FC236}">
                <a16:creationId xmlns:a16="http://schemas.microsoft.com/office/drawing/2014/main" id="{1D7DE4AD-82FA-44DF-B1BA-61AC97F28474}"/>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0969" r="6404"/>
          <a:stretch/>
        </p:blipFill>
        <p:spPr>
          <a:xfrm>
            <a:off x="6525453" y="10"/>
            <a:ext cx="5666547" cy="6857990"/>
          </a:xfrm>
          <a:prstGeom prst="rect">
            <a:avLst/>
          </a:prstGeom>
        </p:spPr>
      </p:pic>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9303026" y="6356350"/>
            <a:ext cx="2050774" cy="365125"/>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smtClean="0">
                <a:solidFill>
                  <a:srgbClr val="FFFFFF"/>
                </a:solidFill>
                <a:latin typeface="Calibri" panose="020F0502020204030204"/>
              </a:rPr>
              <a:pPr algn="r">
                <a:lnSpc>
                  <a:spcPct val="90000"/>
                </a:lnSpc>
                <a:spcAft>
                  <a:spcPts val="600"/>
                </a:spcAft>
                <a:defRPr/>
              </a:pPr>
              <a:t>4</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382669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house that has a sign on the side of a building&#10;&#10;Description automatically generated">
            <a:extLst>
              <a:ext uri="{FF2B5EF4-FFF2-40B4-BE49-F238E27FC236}">
                <a16:creationId xmlns:a16="http://schemas.microsoft.com/office/drawing/2014/main" id="{0AA64E3D-3ABF-4FEE-9E66-5D32E2D82594}"/>
              </a:ext>
            </a:extLst>
          </p:cNvPr>
          <p:cNvPicPr>
            <a:picLocks noGrp="1" noChangeAspect="1"/>
          </p:cNvPicPr>
          <p:nvPr>
            <p:ph type="pic" sz="quarter" idx="13"/>
          </p:nvPr>
        </p:nvPicPr>
        <p:blipFill rotWithShape="1">
          <a:blip r:embed="rId3"/>
          <a:srcRect r="1" b="5312"/>
          <a:stretch/>
        </p:blipFill>
        <p:spPr>
          <a:xfrm>
            <a:off x="773206" y="1"/>
            <a:ext cx="11588329" cy="6857999"/>
          </a:xfrm>
          <a:prstGeom prst="rect">
            <a:avLst/>
          </a:prstGeom>
        </p:spPr>
      </p:pic>
      <p:sp>
        <p:nvSpPr>
          <p:cNvPr id="22" name="Rectangle 2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92914" y="420624"/>
            <a:ext cx="4592325" cy="1808294"/>
          </a:xfrm>
        </p:spPr>
        <p:txBody>
          <a:bodyPr vert="horz" lIns="91440" tIns="45720" rIns="91440" bIns="45720" rtlCol="0" anchor="ctr">
            <a:normAutofit/>
          </a:bodyPr>
          <a:lstStyle/>
          <a:p>
            <a:pPr algn="l"/>
            <a:r>
              <a:rPr lang="en-US" sz="2800" dirty="0"/>
              <a:t>How was the 45% / 55% split set </a:t>
            </a:r>
            <a:br>
              <a:rPr lang="en-US" sz="2800" dirty="0"/>
            </a:br>
            <a:r>
              <a:rPr lang="en-US" sz="2800" dirty="0"/>
              <a:t>by the Gallagher Amendment determined?</a:t>
            </a:r>
          </a:p>
        </p:txBody>
      </p:sp>
      <p:sp>
        <p:nvSpPr>
          <p:cNvPr id="24" name="Rectangle 2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73152" y="3379979"/>
            <a:ext cx="457200" cy="365125"/>
          </a:xfrm>
          <a:prstGeom prst="ellipse">
            <a:avLst/>
          </a:prstGeom>
        </p:spPr>
        <p:txBody>
          <a:bodyPr vert="horz" lIns="91440" tIns="45720" rIns="91440" bIns="45720" rtlCol="0" anchor="ctr">
            <a:normAutofit/>
          </a:bodyPr>
          <a:lstStyle/>
          <a:p>
            <a:pPr>
              <a:lnSpc>
                <a:spcPct val="90000"/>
              </a:lnSpc>
              <a:spcAft>
                <a:spcPts val="600"/>
              </a:spcAft>
              <a:defRPr/>
            </a:pPr>
            <a:fld id="{B67B645E-C5E5-4727-B977-D372A0AA71D9}" type="slidenum">
              <a:rPr lang="en-US" sz="1200" b="0">
                <a:solidFill>
                  <a:srgbClr val="FFFFFF"/>
                </a:solidFill>
                <a:latin typeface="Calibri" panose="020F0502020204030204"/>
              </a:rPr>
              <a:pPr>
                <a:lnSpc>
                  <a:spcPct val="90000"/>
                </a:lnSpc>
                <a:spcAft>
                  <a:spcPts val="600"/>
                </a:spcAft>
                <a:defRPr/>
              </a:pPr>
              <a:t>5</a:t>
            </a:fld>
            <a:endParaRPr lang="en-US" sz="12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73206" y="2649541"/>
            <a:ext cx="4646693" cy="3818494"/>
          </a:xfrm>
        </p:spPr>
        <p:txBody>
          <a:bodyPr vert="horz" lIns="91440" tIns="45720" rIns="91440" bIns="45720" rtlCol="0" anchor="ctr">
            <a:normAutofit fontScale="92500"/>
          </a:bodyPr>
          <a:lstStyle/>
          <a:p>
            <a:pPr indent="-228600" algn="l">
              <a:buFont typeface="Arial" panose="020B0604020202020204" pitchFamily="34" charset="0"/>
              <a:buChar char="•"/>
            </a:pPr>
            <a:r>
              <a:rPr lang="en-US" noProof="1"/>
              <a:t>In 1982, residential property was responsible for 45% of the state’s total property value, and the commercial property was responsible for 55% of the state’s total property value.  The authors of the Gallagher Amendment believed that the overall property tax burden should continue to reflect this split.  As a result, with the passage of the Gallagher Amendment, the 45% / 55% split was set in stone.</a:t>
            </a:r>
          </a:p>
        </p:txBody>
      </p:sp>
    </p:spTree>
    <p:extLst>
      <p:ext uri="{BB962C8B-B14F-4D97-AF65-F5344CB8AC3E}">
        <p14:creationId xmlns:p14="http://schemas.microsoft.com/office/powerpoint/2010/main" val="230902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indoor, table, remote, sitting&#10;&#10;Description automatically generated">
            <a:extLst>
              <a:ext uri="{FF2B5EF4-FFF2-40B4-BE49-F238E27FC236}">
                <a16:creationId xmlns:a16="http://schemas.microsoft.com/office/drawing/2014/main" id="{A31F7AD4-A61F-4BD2-BAEA-4A64242EBCAB}"/>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15730"/>
          <a:stretch/>
        </p:blipFill>
        <p:spPr>
          <a:xfrm>
            <a:off x="20" y="0"/>
            <a:ext cx="12191980" cy="6857990"/>
          </a:xfrm>
          <a:prstGeom prst="rect">
            <a:avLst/>
          </a:prstGeom>
        </p:spPr>
      </p:pic>
      <p:sp>
        <p:nvSpPr>
          <p:cNvPr id="26"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404553" y="3091928"/>
            <a:ext cx="9078562" cy="2387600"/>
          </a:xfrm>
        </p:spPr>
        <p:txBody>
          <a:bodyPr vert="horz" lIns="91440" tIns="45720" rIns="91440" bIns="45720" rtlCol="0" anchor="b">
            <a:normAutofit/>
          </a:bodyPr>
          <a:lstStyle/>
          <a:p>
            <a:pPr algn="l"/>
            <a:r>
              <a:rPr lang="en-US" sz="6600">
                <a:solidFill>
                  <a:schemeClr val="tx1"/>
                </a:solidFill>
              </a:rPr>
              <a:t>How is property tax calculated???</a:t>
            </a:r>
          </a:p>
        </p:txBody>
      </p:sp>
      <p:sp>
        <p:nvSpPr>
          <p:cNvPr id="28"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404553" y="5624945"/>
            <a:ext cx="9078562" cy="592975"/>
          </a:xfrm>
        </p:spPr>
        <p:txBody>
          <a:bodyPr vert="horz" lIns="91440" tIns="45720" rIns="91440" bIns="45720" rtlCol="0" anchor="ctr">
            <a:normAutofit/>
          </a:bodyPr>
          <a:lstStyle/>
          <a:p>
            <a:pPr algn="l"/>
            <a:r>
              <a:rPr lang="en-US" sz="2000" noProof="1">
                <a:solidFill>
                  <a:schemeClr val="tx1"/>
                </a:solidFill>
              </a:rPr>
              <a:t>Property Tax = (ASR Market Value of property value) X (Assessment Rate) X (Mill Levy)</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9041199" y="6356350"/>
            <a:ext cx="2743200" cy="365125"/>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chemeClr val="tx1"/>
                </a:solidFill>
                <a:latin typeface="Calibri" panose="020F0502020204030204"/>
              </a:rPr>
              <a:pPr algn="r">
                <a:lnSpc>
                  <a:spcPct val="90000"/>
                </a:lnSpc>
                <a:spcAft>
                  <a:spcPts val="600"/>
                </a:spcAft>
                <a:defRPr/>
              </a:pPr>
              <a:t>6</a:t>
            </a:fld>
            <a:endParaRPr lang="en-US" sz="1200" b="0">
              <a:solidFill>
                <a:schemeClr val="tx1"/>
              </a:solidFill>
              <a:latin typeface="Calibri" panose="020F0502020204030204"/>
            </a:endParaRPr>
          </a:p>
        </p:txBody>
      </p:sp>
    </p:spTree>
    <p:extLst>
      <p:ext uri="{BB962C8B-B14F-4D97-AF65-F5344CB8AC3E}">
        <p14:creationId xmlns:p14="http://schemas.microsoft.com/office/powerpoint/2010/main" val="37031791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015E964-302E-4FE3-8501-1A4BAD8F1D9B}"/>
              </a:ext>
            </a:extLst>
          </p:cNvPr>
          <p:cNvGraphicFramePr>
            <a:graphicFrameLocks noGrp="1"/>
          </p:cNvGraphicFramePr>
          <p:nvPr>
            <p:ph idx="1"/>
            <p:extLst>
              <p:ext uri="{D42A27DB-BD31-4B8C-83A1-F6EECF244321}">
                <p14:modId xmlns:p14="http://schemas.microsoft.com/office/powerpoint/2010/main" val="430661510"/>
              </p:ext>
            </p:extLst>
          </p:nvPr>
        </p:nvGraphicFramePr>
        <p:xfrm>
          <a:off x="431800" y="1152525"/>
          <a:ext cx="7617842" cy="741680"/>
        </p:xfrm>
        <a:graphic>
          <a:graphicData uri="http://schemas.openxmlformats.org/drawingml/2006/table">
            <a:tbl>
              <a:tblPr firstRow="1" bandRow="1">
                <a:tableStyleId>{93296810-A885-4BE3-A3E7-6D5BEEA58F35}</a:tableStyleId>
              </a:tblPr>
              <a:tblGrid>
                <a:gridCol w="1567371">
                  <a:extLst>
                    <a:ext uri="{9D8B030D-6E8A-4147-A177-3AD203B41FA5}">
                      <a16:colId xmlns:a16="http://schemas.microsoft.com/office/drawing/2014/main" val="4104521520"/>
                    </a:ext>
                  </a:extLst>
                </a:gridCol>
                <a:gridCol w="2015109">
                  <a:extLst>
                    <a:ext uri="{9D8B030D-6E8A-4147-A177-3AD203B41FA5}">
                      <a16:colId xmlns:a16="http://schemas.microsoft.com/office/drawing/2014/main" val="2465356334"/>
                    </a:ext>
                  </a:extLst>
                </a:gridCol>
                <a:gridCol w="1729169">
                  <a:extLst>
                    <a:ext uri="{9D8B030D-6E8A-4147-A177-3AD203B41FA5}">
                      <a16:colId xmlns:a16="http://schemas.microsoft.com/office/drawing/2014/main" val="462032347"/>
                    </a:ext>
                  </a:extLst>
                </a:gridCol>
                <a:gridCol w="1145413">
                  <a:extLst>
                    <a:ext uri="{9D8B030D-6E8A-4147-A177-3AD203B41FA5}">
                      <a16:colId xmlns:a16="http://schemas.microsoft.com/office/drawing/2014/main" val="1418112393"/>
                    </a:ext>
                  </a:extLst>
                </a:gridCol>
                <a:gridCol w="1160780">
                  <a:extLst>
                    <a:ext uri="{9D8B030D-6E8A-4147-A177-3AD203B41FA5}">
                      <a16:colId xmlns:a16="http://schemas.microsoft.com/office/drawing/2014/main" val="304399043"/>
                    </a:ext>
                  </a:extLst>
                </a:gridCol>
              </a:tblGrid>
              <a:tr h="370840">
                <a:tc>
                  <a:txBody>
                    <a:bodyPr/>
                    <a:lstStyle/>
                    <a:p>
                      <a:r>
                        <a:rPr lang="en-US" dirty="0"/>
                        <a:t>Market Value:</a:t>
                      </a:r>
                    </a:p>
                  </a:txBody>
                  <a:tcPr/>
                </a:tc>
                <a:tc>
                  <a:txBody>
                    <a:bodyPr/>
                    <a:lstStyle/>
                    <a:p>
                      <a:r>
                        <a:rPr lang="en-US" dirty="0"/>
                        <a:t>Assessment Rate:</a:t>
                      </a:r>
                    </a:p>
                  </a:txBody>
                  <a:tcPr/>
                </a:tc>
                <a:tc>
                  <a:txBody>
                    <a:bodyPr/>
                    <a:lstStyle/>
                    <a:p>
                      <a:r>
                        <a:rPr lang="en-US" dirty="0"/>
                        <a:t>Assessed Value:</a:t>
                      </a:r>
                    </a:p>
                  </a:txBody>
                  <a:tcPr/>
                </a:tc>
                <a:tc>
                  <a:txBody>
                    <a:bodyPr/>
                    <a:lstStyle/>
                    <a:p>
                      <a:r>
                        <a:rPr lang="en-US" dirty="0"/>
                        <a:t>Mill Levy:</a:t>
                      </a:r>
                    </a:p>
                  </a:txBody>
                  <a:tcPr/>
                </a:tc>
                <a:tc>
                  <a:txBody>
                    <a:bodyPr/>
                    <a:lstStyle/>
                    <a:p>
                      <a:r>
                        <a:rPr lang="en-US" dirty="0"/>
                        <a:t>Est Taxes:</a:t>
                      </a:r>
                    </a:p>
                  </a:txBody>
                  <a:tcPr/>
                </a:tc>
                <a:extLst>
                  <a:ext uri="{0D108BD9-81ED-4DB2-BD59-A6C34878D82A}">
                    <a16:rowId xmlns:a16="http://schemas.microsoft.com/office/drawing/2014/main" val="3498532260"/>
                  </a:ext>
                </a:extLst>
              </a:tr>
              <a:tr h="370840">
                <a:tc>
                  <a:txBody>
                    <a:bodyPr/>
                    <a:lstStyle/>
                    <a:p>
                      <a:r>
                        <a:rPr lang="en-US" dirty="0"/>
                        <a:t>$350,000.00</a:t>
                      </a:r>
                    </a:p>
                  </a:txBody>
                  <a:tcPr/>
                </a:tc>
                <a:tc>
                  <a:txBody>
                    <a:bodyPr/>
                    <a:lstStyle/>
                    <a:p>
                      <a:r>
                        <a:rPr lang="en-US" dirty="0"/>
                        <a:t>7.15% (Residential)</a:t>
                      </a:r>
                    </a:p>
                  </a:txBody>
                  <a:tcPr/>
                </a:tc>
                <a:tc>
                  <a:txBody>
                    <a:bodyPr/>
                    <a:lstStyle/>
                    <a:p>
                      <a:r>
                        <a:rPr lang="en-US" dirty="0"/>
                        <a:t>$25,020.00</a:t>
                      </a:r>
                    </a:p>
                  </a:txBody>
                  <a:tcPr/>
                </a:tc>
                <a:tc>
                  <a:txBody>
                    <a:bodyPr/>
                    <a:lstStyle/>
                    <a:p>
                      <a:r>
                        <a:rPr lang="en-US" dirty="0"/>
                        <a:t>75.000</a:t>
                      </a:r>
                    </a:p>
                  </a:txBody>
                  <a:tcPr/>
                </a:tc>
                <a:tc>
                  <a:txBody>
                    <a:bodyPr/>
                    <a:lstStyle/>
                    <a:p>
                      <a:r>
                        <a:rPr lang="en-US" dirty="0"/>
                        <a:t>$1,876.50</a:t>
                      </a:r>
                    </a:p>
                  </a:txBody>
                  <a:tcPr/>
                </a:tc>
                <a:extLst>
                  <a:ext uri="{0D108BD9-81ED-4DB2-BD59-A6C34878D82A}">
                    <a16:rowId xmlns:a16="http://schemas.microsoft.com/office/drawing/2014/main" val="1118083883"/>
                  </a:ext>
                </a:extLst>
              </a:tr>
            </a:tbl>
          </a:graphicData>
        </a:graphic>
      </p:graphicFrame>
      <p:sp>
        <p:nvSpPr>
          <p:cNvPr id="6" name="Title 5">
            <a:extLst>
              <a:ext uri="{FF2B5EF4-FFF2-40B4-BE49-F238E27FC236}">
                <a16:creationId xmlns:a16="http://schemas.microsoft.com/office/drawing/2014/main" id="{E5A1088F-1B97-452F-AF46-C105B5D4217B}"/>
              </a:ext>
            </a:extLst>
          </p:cNvPr>
          <p:cNvSpPr>
            <a:spLocks noGrp="1"/>
          </p:cNvSpPr>
          <p:nvPr>
            <p:ph type="title"/>
          </p:nvPr>
        </p:nvSpPr>
        <p:spPr/>
        <p:txBody>
          <a:bodyPr/>
          <a:lstStyle/>
          <a:p>
            <a:r>
              <a:rPr lang="en-US" dirty="0"/>
              <a:t>Residential vs. Non-Residential Property Tax…</a:t>
            </a:r>
          </a:p>
        </p:txBody>
      </p:sp>
      <p:sp>
        <p:nvSpPr>
          <p:cNvPr id="2" name="Slide Number Placeholder 1">
            <a:extLst>
              <a:ext uri="{FF2B5EF4-FFF2-40B4-BE49-F238E27FC236}">
                <a16:creationId xmlns:a16="http://schemas.microsoft.com/office/drawing/2014/main" id="{B315128B-A54B-48FE-B4CC-4D6211F72922}"/>
              </a:ext>
            </a:extLst>
          </p:cNvPr>
          <p:cNvSpPr>
            <a:spLocks noGrp="1"/>
          </p:cNvSpPr>
          <p:nvPr>
            <p:ph type="sldNum" sz="quarter" idx="11"/>
          </p:nvPr>
        </p:nvSpPr>
        <p:spPr/>
        <p:txBody>
          <a:bodyPr/>
          <a:lstStyle/>
          <a:p>
            <a:fld id="{B67B645E-C5E5-4727-B977-D372A0AA71D9}" type="slidenum">
              <a:rPr lang="en-US" noProof="0" smtClean="0"/>
              <a:pPr/>
              <a:t>7</a:t>
            </a:fld>
            <a:endParaRPr lang="en-US" noProof="0"/>
          </a:p>
        </p:txBody>
      </p:sp>
      <p:graphicFrame>
        <p:nvGraphicFramePr>
          <p:cNvPr id="10" name="Table 8">
            <a:extLst>
              <a:ext uri="{FF2B5EF4-FFF2-40B4-BE49-F238E27FC236}">
                <a16:creationId xmlns:a16="http://schemas.microsoft.com/office/drawing/2014/main" id="{D33A57FF-EC83-4A55-867F-0471B496AD92}"/>
              </a:ext>
            </a:extLst>
          </p:cNvPr>
          <p:cNvGraphicFramePr>
            <a:graphicFrameLocks/>
          </p:cNvGraphicFramePr>
          <p:nvPr>
            <p:extLst>
              <p:ext uri="{D42A27DB-BD31-4B8C-83A1-F6EECF244321}">
                <p14:modId xmlns:p14="http://schemas.microsoft.com/office/powerpoint/2010/main" val="785709858"/>
              </p:ext>
            </p:extLst>
          </p:nvPr>
        </p:nvGraphicFramePr>
        <p:xfrm>
          <a:off x="431800" y="2108331"/>
          <a:ext cx="9181847" cy="1010920"/>
        </p:xfrm>
        <a:graphic>
          <a:graphicData uri="http://schemas.openxmlformats.org/drawingml/2006/table">
            <a:tbl>
              <a:tblPr firstRow="1" bandRow="1">
                <a:tableStyleId>{93296810-A885-4BE3-A3E7-6D5BEEA58F35}</a:tableStyleId>
              </a:tblPr>
              <a:tblGrid>
                <a:gridCol w="1567371">
                  <a:extLst>
                    <a:ext uri="{9D8B030D-6E8A-4147-A177-3AD203B41FA5}">
                      <a16:colId xmlns:a16="http://schemas.microsoft.com/office/drawing/2014/main" val="4104521520"/>
                    </a:ext>
                  </a:extLst>
                </a:gridCol>
                <a:gridCol w="2473897">
                  <a:extLst>
                    <a:ext uri="{9D8B030D-6E8A-4147-A177-3AD203B41FA5}">
                      <a16:colId xmlns:a16="http://schemas.microsoft.com/office/drawing/2014/main" val="2465356334"/>
                    </a:ext>
                  </a:extLst>
                </a:gridCol>
                <a:gridCol w="1729169">
                  <a:extLst>
                    <a:ext uri="{9D8B030D-6E8A-4147-A177-3AD203B41FA5}">
                      <a16:colId xmlns:a16="http://schemas.microsoft.com/office/drawing/2014/main" val="462032347"/>
                    </a:ext>
                  </a:extLst>
                </a:gridCol>
                <a:gridCol w="1145413">
                  <a:extLst>
                    <a:ext uri="{9D8B030D-6E8A-4147-A177-3AD203B41FA5}">
                      <a16:colId xmlns:a16="http://schemas.microsoft.com/office/drawing/2014/main" val="1418112393"/>
                    </a:ext>
                  </a:extLst>
                </a:gridCol>
                <a:gridCol w="2265997">
                  <a:extLst>
                    <a:ext uri="{9D8B030D-6E8A-4147-A177-3AD203B41FA5}">
                      <a16:colId xmlns:a16="http://schemas.microsoft.com/office/drawing/2014/main" val="304399043"/>
                    </a:ext>
                  </a:extLst>
                </a:gridCol>
              </a:tblGrid>
              <a:tr h="370840">
                <a:tc>
                  <a:txBody>
                    <a:bodyPr/>
                    <a:lstStyle/>
                    <a:p>
                      <a:r>
                        <a:rPr lang="en-US" dirty="0"/>
                        <a:t>Market Value:</a:t>
                      </a:r>
                    </a:p>
                  </a:txBody>
                  <a:tcPr/>
                </a:tc>
                <a:tc>
                  <a:txBody>
                    <a:bodyPr/>
                    <a:lstStyle/>
                    <a:p>
                      <a:r>
                        <a:rPr lang="en-US" dirty="0"/>
                        <a:t>Assessment Rate:</a:t>
                      </a:r>
                    </a:p>
                  </a:txBody>
                  <a:tcPr/>
                </a:tc>
                <a:tc>
                  <a:txBody>
                    <a:bodyPr/>
                    <a:lstStyle/>
                    <a:p>
                      <a:r>
                        <a:rPr lang="en-US" dirty="0"/>
                        <a:t>Assessed Value:</a:t>
                      </a:r>
                    </a:p>
                  </a:txBody>
                  <a:tcPr/>
                </a:tc>
                <a:tc>
                  <a:txBody>
                    <a:bodyPr/>
                    <a:lstStyle/>
                    <a:p>
                      <a:r>
                        <a:rPr lang="en-US" dirty="0"/>
                        <a:t>Mill Levy:</a:t>
                      </a:r>
                    </a:p>
                  </a:txBody>
                  <a:tcPr/>
                </a:tc>
                <a:tc>
                  <a:txBody>
                    <a:bodyPr/>
                    <a:lstStyle/>
                    <a:p>
                      <a:r>
                        <a:rPr lang="en-US" dirty="0"/>
                        <a:t>Est Taxes:</a:t>
                      </a:r>
                    </a:p>
                  </a:txBody>
                  <a:tcPr/>
                </a:tc>
                <a:extLst>
                  <a:ext uri="{0D108BD9-81ED-4DB2-BD59-A6C34878D82A}">
                    <a16:rowId xmlns:a16="http://schemas.microsoft.com/office/drawing/2014/main" val="3498532260"/>
                  </a:ext>
                </a:extLst>
              </a:tr>
              <a:tr h="370840">
                <a:tc>
                  <a:txBody>
                    <a:bodyPr/>
                    <a:lstStyle/>
                    <a:p>
                      <a:r>
                        <a:rPr lang="en-US" dirty="0"/>
                        <a:t>$350,000.00</a:t>
                      </a:r>
                    </a:p>
                  </a:txBody>
                  <a:tcPr/>
                </a:tc>
                <a:tc>
                  <a:txBody>
                    <a:bodyPr/>
                    <a:lstStyle/>
                    <a:p>
                      <a:r>
                        <a:rPr lang="en-US" dirty="0"/>
                        <a:t>29% (Non-Residential)</a:t>
                      </a:r>
                    </a:p>
                  </a:txBody>
                  <a:tcPr/>
                </a:tc>
                <a:tc>
                  <a:txBody>
                    <a:bodyPr/>
                    <a:lstStyle/>
                    <a:p>
                      <a:r>
                        <a:rPr lang="en-US" dirty="0"/>
                        <a:t>$101,500.00 </a:t>
                      </a:r>
                      <a:r>
                        <a:rPr lang="en-US" b="1" dirty="0">
                          <a:solidFill>
                            <a:srgbClr val="FF0000"/>
                          </a:solidFill>
                        </a:rPr>
                        <a:t>(+$76,480.00)</a:t>
                      </a:r>
                    </a:p>
                  </a:txBody>
                  <a:tcPr/>
                </a:tc>
                <a:tc>
                  <a:txBody>
                    <a:bodyPr/>
                    <a:lstStyle/>
                    <a:p>
                      <a:r>
                        <a:rPr lang="en-US" dirty="0"/>
                        <a:t>75.000</a:t>
                      </a:r>
                    </a:p>
                  </a:txBody>
                  <a:tcPr/>
                </a:tc>
                <a:tc>
                  <a:txBody>
                    <a:bodyPr/>
                    <a:lstStyle/>
                    <a:p>
                      <a:r>
                        <a:rPr lang="en-US" dirty="0"/>
                        <a:t>$7,612.50</a:t>
                      </a:r>
                    </a:p>
                    <a:p>
                      <a:r>
                        <a:rPr lang="en-US" b="1" dirty="0">
                          <a:solidFill>
                            <a:srgbClr val="FF0000"/>
                          </a:solidFill>
                        </a:rPr>
                        <a:t>(+$5,736.00)</a:t>
                      </a:r>
                    </a:p>
                  </a:txBody>
                  <a:tcPr/>
                </a:tc>
                <a:extLst>
                  <a:ext uri="{0D108BD9-81ED-4DB2-BD59-A6C34878D82A}">
                    <a16:rowId xmlns:a16="http://schemas.microsoft.com/office/drawing/2014/main" val="1118083883"/>
                  </a:ext>
                </a:extLst>
              </a:tr>
            </a:tbl>
          </a:graphicData>
        </a:graphic>
      </p:graphicFrame>
      <p:graphicFrame>
        <p:nvGraphicFramePr>
          <p:cNvPr id="13" name="Chart 12">
            <a:extLst>
              <a:ext uri="{FF2B5EF4-FFF2-40B4-BE49-F238E27FC236}">
                <a16:creationId xmlns:a16="http://schemas.microsoft.com/office/drawing/2014/main" id="{74BEF33E-36A3-4E5E-A5D5-117DD2F08DD5}"/>
              </a:ext>
            </a:extLst>
          </p:cNvPr>
          <p:cNvGraphicFramePr/>
          <p:nvPr>
            <p:extLst>
              <p:ext uri="{D42A27DB-BD31-4B8C-83A1-F6EECF244321}">
                <p14:modId xmlns:p14="http://schemas.microsoft.com/office/powerpoint/2010/main" val="4209478054"/>
              </p:ext>
            </p:extLst>
          </p:nvPr>
        </p:nvGraphicFramePr>
        <p:xfrm>
          <a:off x="1739736" y="3638492"/>
          <a:ext cx="6572992" cy="2787507"/>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a:extLst>
              <a:ext uri="{FF2B5EF4-FFF2-40B4-BE49-F238E27FC236}">
                <a16:creationId xmlns:a16="http://schemas.microsoft.com/office/drawing/2014/main" id="{70C717E5-C4F2-47A4-91F9-639EAC3E5F78}"/>
              </a:ext>
            </a:extLst>
          </p:cNvPr>
          <p:cNvCxnSpPr>
            <a:cxnSpLocks/>
          </p:cNvCxnSpPr>
          <p:nvPr/>
        </p:nvCxnSpPr>
        <p:spPr>
          <a:xfrm flipV="1">
            <a:off x="3364054" y="3690972"/>
            <a:ext cx="1808647" cy="1796036"/>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Dollar">
            <a:extLst>
              <a:ext uri="{FF2B5EF4-FFF2-40B4-BE49-F238E27FC236}">
                <a16:creationId xmlns:a16="http://schemas.microsoft.com/office/drawing/2014/main" id="{5036948D-153C-47BF-A5CD-52BB139441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0613" y="3181292"/>
            <a:ext cx="914400" cy="770899"/>
          </a:xfrm>
          <a:prstGeom prst="rect">
            <a:avLst/>
          </a:prstGeom>
        </p:spPr>
      </p:pic>
      <p:sp>
        <p:nvSpPr>
          <p:cNvPr id="3" name="TextBox 2">
            <a:extLst>
              <a:ext uri="{FF2B5EF4-FFF2-40B4-BE49-F238E27FC236}">
                <a16:creationId xmlns:a16="http://schemas.microsoft.com/office/drawing/2014/main" id="{C61A2BD3-B090-4DF5-87A3-0E5AC9AF3CC7}"/>
              </a:ext>
            </a:extLst>
          </p:cNvPr>
          <p:cNvSpPr txBox="1"/>
          <p:nvPr/>
        </p:nvSpPr>
        <p:spPr>
          <a:xfrm>
            <a:off x="3580410" y="4086288"/>
            <a:ext cx="878775" cy="502702"/>
          </a:xfrm>
          <a:prstGeom prst="rect">
            <a:avLst/>
          </a:prstGeom>
          <a:noFill/>
        </p:spPr>
        <p:txBody>
          <a:bodyPr wrap="square" rtlCol="0">
            <a:spAutoFit/>
          </a:bodyPr>
          <a:lstStyle/>
          <a:p>
            <a:r>
              <a:rPr lang="en-US" sz="4000" b="1" baseline="-25000" dirty="0"/>
              <a:t>+ 4x</a:t>
            </a:r>
          </a:p>
        </p:txBody>
      </p:sp>
    </p:spTree>
    <p:extLst>
      <p:ext uri="{BB962C8B-B14F-4D97-AF65-F5344CB8AC3E}">
        <p14:creationId xmlns:p14="http://schemas.microsoft.com/office/powerpoint/2010/main" val="422490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Placeholder 7" descr="A picture containing table, scale, sitting, small&#10;&#10;Description automatically generated">
            <a:extLst>
              <a:ext uri="{FF2B5EF4-FFF2-40B4-BE49-F238E27FC236}">
                <a16:creationId xmlns:a16="http://schemas.microsoft.com/office/drawing/2014/main" id="{FEB63993-3116-42C1-9748-BA52F273A418}"/>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1922" r="2" b="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281530" y="1244279"/>
            <a:ext cx="5339857" cy="1627702"/>
          </a:xfrm>
        </p:spPr>
        <p:txBody>
          <a:bodyPr vert="horz" lIns="91440" tIns="45720" rIns="91440" bIns="45720" rtlCol="0" anchor="ctr">
            <a:normAutofit fontScale="90000"/>
          </a:bodyPr>
          <a:lstStyle/>
          <a:p>
            <a:pPr algn="l"/>
            <a:r>
              <a:rPr lang="en-US" sz="3700" dirty="0">
                <a:solidFill>
                  <a:schemeClr val="tx1"/>
                </a:solidFill>
              </a:rPr>
              <a:t>How is market value of a property determined for purposes of property taxes???</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1000232" y="599325"/>
            <a:ext cx="548640" cy="548640"/>
          </a:xfrm>
          <a:prstGeom prst="ellipse">
            <a:avLst/>
          </a:prstGeom>
          <a:solidFill>
            <a:srgbClr val="9A4B37"/>
          </a:solidFill>
        </p:spPr>
        <p:txBody>
          <a:bodyPr vert="horz" lIns="91440" tIns="45720" rIns="91440" bIns="45720" rtlCol="0" anchor="ctr">
            <a:normAutofit/>
          </a:bodyPr>
          <a:lstStyle/>
          <a:p>
            <a:pPr>
              <a:spcAft>
                <a:spcPts val="600"/>
              </a:spcAft>
              <a:defRPr/>
            </a:pPr>
            <a:fld id="{B67B645E-C5E5-4727-B977-D372A0AA71D9}" type="slidenum">
              <a:rPr lang="en-US" sz="1500" b="0">
                <a:solidFill>
                  <a:srgbClr val="FFFFFF"/>
                </a:solidFill>
                <a:latin typeface="Calibri" panose="020F0502020204030204"/>
              </a:rPr>
              <a:pPr>
                <a:spcAft>
                  <a:spcPts val="600"/>
                </a:spcAft>
                <a:defRPr/>
              </a:pPr>
              <a:t>8</a:t>
            </a:fld>
            <a:endParaRPr lang="en-US" sz="15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801435" y="2871982"/>
            <a:ext cx="4819951" cy="3181684"/>
          </a:xfrm>
        </p:spPr>
        <p:txBody>
          <a:bodyPr vert="horz" lIns="91440" tIns="45720" rIns="91440" bIns="45720" rtlCol="0" anchor="t">
            <a:normAutofit/>
          </a:bodyPr>
          <a:lstStyle/>
          <a:p>
            <a:pPr indent="-228600" algn="l">
              <a:buFont typeface="Arial" panose="020B0604020202020204" pitchFamily="34" charset="0"/>
              <a:buChar char="•"/>
            </a:pPr>
            <a:r>
              <a:rPr lang="en-US" noProof="1">
                <a:solidFill>
                  <a:schemeClr val="tx1"/>
                </a:solidFill>
              </a:rPr>
              <a:t>Under the Gallagher Amendment, properties must be reassessed every 2 years by the county assessor of the county in which they are located.  Market values are determined based on recent sales of similar property in the area.</a:t>
            </a:r>
          </a:p>
          <a:p>
            <a:pPr lvl="1" indent="-228600" algn="l">
              <a:buFont typeface="Arial" panose="020B0604020202020204" pitchFamily="34" charset="0"/>
              <a:buChar char="•"/>
            </a:pPr>
            <a:endParaRPr lang="en-US" sz="1300" noProof="1">
              <a:solidFill>
                <a:schemeClr val="tx1"/>
              </a:solidFill>
            </a:endParaRPr>
          </a:p>
          <a:p>
            <a:pPr marL="228600" lvl="1" algn="l"/>
            <a:endParaRPr lang="en-US" sz="1300" noProof="1">
              <a:solidFill>
                <a:schemeClr val="tx1"/>
              </a:solidFill>
            </a:endParaRPr>
          </a:p>
        </p:txBody>
      </p:sp>
    </p:spTree>
    <p:extLst>
      <p:ext uri="{BB962C8B-B14F-4D97-AF65-F5344CB8AC3E}">
        <p14:creationId xmlns:p14="http://schemas.microsoft.com/office/powerpoint/2010/main" val="22572962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69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321732" y="4767072"/>
            <a:ext cx="7064121" cy="1625210"/>
          </a:xfrm>
        </p:spPr>
        <p:txBody>
          <a:bodyPr vert="horz" lIns="91440" tIns="45720" rIns="91440" bIns="45720" rtlCol="0" anchor="ctr">
            <a:normAutofit/>
          </a:bodyPr>
          <a:lstStyle/>
          <a:p>
            <a:r>
              <a:rPr lang="en-US" sz="4400" dirty="0">
                <a:solidFill>
                  <a:srgbClr val="FFFFFF"/>
                </a:solidFill>
              </a:rPr>
              <a:t>What is the assessment rate?</a:t>
            </a:r>
          </a:p>
        </p:txBody>
      </p:sp>
      <p:pic>
        <p:nvPicPr>
          <p:cNvPr id="8" name="Picture Placeholder 7" descr="A picture containing phone, person&#10;&#10;Description automatically generated">
            <a:extLst>
              <a:ext uri="{FF2B5EF4-FFF2-40B4-BE49-F238E27FC236}">
                <a16:creationId xmlns:a16="http://schemas.microsoft.com/office/drawing/2014/main" id="{02668C08-7D10-4339-A602-620CD52A2429}"/>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r="1" b="1282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8029319" y="917725"/>
            <a:ext cx="3424739" cy="4852362"/>
          </a:xfrm>
        </p:spPr>
        <p:txBody>
          <a:bodyPr vert="horz" lIns="91440" tIns="45720" rIns="91440" bIns="45720" rtlCol="0" anchor="ctr">
            <a:normAutofit/>
          </a:bodyPr>
          <a:lstStyle/>
          <a:p>
            <a:pPr indent="-228600" algn="l">
              <a:buFont typeface="Arial" panose="020B0604020202020204" pitchFamily="34" charset="0"/>
              <a:buChar char="•"/>
            </a:pPr>
            <a:r>
              <a:rPr lang="en-US" noProof="1">
                <a:solidFill>
                  <a:srgbClr val="FFFFFF"/>
                </a:solidFill>
              </a:rPr>
              <a:t>The assessment rate is the percentage of the property’s assessed value that is taxed.</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0480391" y="6535157"/>
            <a:ext cx="973667" cy="274320"/>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700" b="0">
                <a:solidFill>
                  <a:schemeClr val="tx1">
                    <a:lumMod val="50000"/>
                    <a:lumOff val="50000"/>
                  </a:schemeClr>
                </a:solidFill>
                <a:latin typeface="Calibri" panose="020F0502020204030204"/>
              </a:rPr>
              <a:pPr algn="r">
                <a:lnSpc>
                  <a:spcPct val="90000"/>
                </a:lnSpc>
                <a:spcAft>
                  <a:spcPts val="600"/>
                </a:spcAft>
                <a:defRPr/>
              </a:pPr>
              <a:t>9</a:t>
            </a:fld>
            <a:endParaRPr lang="en-US" sz="700" b="0">
              <a:solidFill>
                <a:schemeClr val="tx1">
                  <a:lumMod val="50000"/>
                  <a:lumOff val="50000"/>
                </a:schemeClr>
              </a:solidFill>
              <a:latin typeface="Calibri" panose="020F0502020204030204"/>
            </a:endParaRPr>
          </a:p>
        </p:txBody>
      </p:sp>
      <p:sp>
        <p:nvSpPr>
          <p:cNvPr id="10" name="TextBox 9">
            <a:extLst>
              <a:ext uri="{FF2B5EF4-FFF2-40B4-BE49-F238E27FC236}">
                <a16:creationId xmlns:a16="http://schemas.microsoft.com/office/drawing/2014/main" id="{3091EDA6-D72F-4260-B0B3-742A03230AD1}"/>
              </a:ext>
            </a:extLst>
          </p:cNvPr>
          <p:cNvSpPr txBox="1"/>
          <p:nvPr/>
        </p:nvSpPr>
        <p:spPr>
          <a:xfrm>
            <a:off x="5078811" y="422907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cilt.uct.ac.za/cilt/online_shortcourse_assess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53043898"/>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47F30-5811-40C0-99EC-CF53200590B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4752</Words>
  <Application>Microsoft Office PowerPoint</Application>
  <PresentationFormat>Widescreen</PresentationFormat>
  <Paragraphs>203</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Office Theme</vt:lpstr>
      <vt:lpstr>Everything you wanted to know about the  Gallagher amendment  “but afraid to ask…”</vt:lpstr>
      <vt:lpstr>When was the Gallagher Amendment Adopted?</vt:lpstr>
      <vt:lpstr>Why was the Gallagher Amendment passed???</vt:lpstr>
      <vt:lpstr>What does the Gallagher Amendment do???</vt:lpstr>
      <vt:lpstr>How was the 45% / 55% split set  by the Gallagher Amendment determined?</vt:lpstr>
      <vt:lpstr>How is property tax calculated???</vt:lpstr>
      <vt:lpstr>Residential vs. Non-Residential Property Tax…</vt:lpstr>
      <vt:lpstr>How is market value of a property determined for purposes of property taxes???</vt:lpstr>
      <vt:lpstr>What is the assessment rate?</vt:lpstr>
      <vt:lpstr>What is a Mill Levy???</vt:lpstr>
      <vt:lpstr>Why has the residential assessment rate gone down since 1982???</vt:lpstr>
      <vt:lpstr>Does residential property still account for 45% and commercial property 55% of the state’s total property value???</vt:lpstr>
      <vt:lpstr>What impact has the TABOR Amendment had on Gallagher?</vt:lpstr>
      <vt:lpstr>What is the interaction between Gallagher and Amendment 23???</vt:lpstr>
      <vt:lpstr>Amendment B – Ballot Title</vt:lpstr>
      <vt:lpstr>A “YES” vote supports the following:</vt:lpstr>
      <vt:lpstr>A “NO” vote supports the following:</vt:lpstr>
      <vt:lpstr>My head hurts, please simplify!!!</vt:lpstr>
      <vt:lpstr>The Gallagher Amendment did many good things:</vt:lpstr>
      <vt:lpstr>Again, How are my property taxes calculated???</vt:lpstr>
      <vt:lpstr>TABOR vs. Gallagher once more…</vt:lpstr>
      <vt:lpstr>Rural Area Impact???</vt:lpstr>
      <vt:lpstr>Funding government…</vt:lpstr>
      <vt:lpstr>Gallagher amendment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2020-09-21T16:20:38Z</dcterms:created>
  <dcterms:modified xsi:type="dcterms:W3CDTF">2020-09-21T16:31:23Z</dcterms:modified>
</cp:coreProperties>
</file>