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87.xml" ContentType="application/vnd.openxmlformats-officedocument.presentationml.slide+xml"/>
  <Override PartName="/ppt/slides/slide88.xml" ContentType="application/vnd.openxmlformats-officedocument.presentationml.slide+xml"/>
  <Override PartName="/ppt/presentation.xml" ContentType="application/vnd.openxmlformats-officedocument.presentationml.presentation.main+xml"/>
  <Override PartName="/ppt/slides/slide8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8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21.xml" ContentType="application/vnd.openxmlformats-officedocument.presentationml.notesSlide+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slideLayouts/slideLayout7.xml" ContentType="application/vnd.openxmlformats-officedocument.presentationml.slideLayout+xml"/>
  <Override PartName="/ppt/notesSlides/notesSlide23.xml" ContentType="application/vnd.openxmlformats-officedocument.presentationml.notesSlide+xml"/>
  <Override PartName="/ppt/slideLayouts/slideLayout8.xml" ContentType="application/vnd.openxmlformats-officedocument.presentationml.slideLayout+xml"/>
  <Override PartName="/ppt/notesSlides/notesSlide20.xml" ContentType="application/vnd.openxmlformats-officedocument.presentationml.notes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slideLayouts/slideLayout5.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slideLayouts/slideLayout3.xml" ContentType="application/vnd.openxmlformats-officedocument.presentationml.slideLayout+xml"/>
  <Override PartName="/ppt/notesSlides/notesSlide26.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Lst>
  <p:notesMasterIdLst>
    <p:notesMasterId r:id="rId93"/>
  </p:notesMasterIdLst>
  <p:handoutMasterIdLst>
    <p:handoutMasterId r:id="rId94"/>
  </p:handoutMasterIdLst>
  <p:sldIdLst>
    <p:sldId id="256" r:id="rId5"/>
    <p:sldId id="324" r:id="rId6"/>
    <p:sldId id="325" r:id="rId7"/>
    <p:sldId id="330" r:id="rId8"/>
    <p:sldId id="331" r:id="rId9"/>
    <p:sldId id="333" r:id="rId10"/>
    <p:sldId id="332" r:id="rId11"/>
    <p:sldId id="388" r:id="rId12"/>
    <p:sldId id="389" r:id="rId13"/>
    <p:sldId id="390" r:id="rId14"/>
    <p:sldId id="326" r:id="rId15"/>
    <p:sldId id="327" r:id="rId16"/>
    <p:sldId id="328" r:id="rId17"/>
    <p:sldId id="329" r:id="rId18"/>
    <p:sldId id="394" r:id="rId19"/>
    <p:sldId id="334" r:id="rId20"/>
    <p:sldId id="393" r:id="rId21"/>
    <p:sldId id="380" r:id="rId22"/>
    <p:sldId id="257" r:id="rId23"/>
    <p:sldId id="260" r:id="rId24"/>
    <p:sldId id="259" r:id="rId25"/>
    <p:sldId id="294" r:id="rId26"/>
    <p:sldId id="295" r:id="rId27"/>
    <p:sldId id="280" r:id="rId28"/>
    <p:sldId id="281" r:id="rId29"/>
    <p:sldId id="262" r:id="rId30"/>
    <p:sldId id="308" r:id="rId31"/>
    <p:sldId id="264" r:id="rId32"/>
    <p:sldId id="278" r:id="rId33"/>
    <p:sldId id="310" r:id="rId34"/>
    <p:sldId id="312" r:id="rId35"/>
    <p:sldId id="268" r:id="rId36"/>
    <p:sldId id="270" r:id="rId37"/>
    <p:sldId id="288" r:id="rId38"/>
    <p:sldId id="265" r:id="rId39"/>
    <p:sldId id="285" r:id="rId40"/>
    <p:sldId id="276" r:id="rId41"/>
    <p:sldId id="272" r:id="rId42"/>
    <p:sldId id="274" r:id="rId43"/>
    <p:sldId id="275" r:id="rId44"/>
    <p:sldId id="302" r:id="rId45"/>
    <p:sldId id="284" r:id="rId46"/>
    <p:sldId id="377" r:id="rId47"/>
    <p:sldId id="399" r:id="rId48"/>
    <p:sldId id="335" r:id="rId49"/>
    <p:sldId id="336" r:id="rId50"/>
    <p:sldId id="337" r:id="rId51"/>
    <p:sldId id="338" r:id="rId52"/>
    <p:sldId id="339" r:id="rId53"/>
    <p:sldId id="340" r:id="rId54"/>
    <p:sldId id="341" r:id="rId55"/>
    <p:sldId id="342" r:id="rId56"/>
    <p:sldId id="343" r:id="rId57"/>
    <p:sldId id="344" r:id="rId58"/>
    <p:sldId id="345" r:id="rId59"/>
    <p:sldId id="346" r:id="rId60"/>
    <p:sldId id="347" r:id="rId61"/>
    <p:sldId id="398" r:id="rId62"/>
    <p:sldId id="348" r:id="rId63"/>
    <p:sldId id="349" r:id="rId64"/>
    <p:sldId id="350" r:id="rId65"/>
    <p:sldId id="351" r:id="rId66"/>
    <p:sldId id="352" r:id="rId67"/>
    <p:sldId id="353" r:id="rId68"/>
    <p:sldId id="354" r:id="rId69"/>
    <p:sldId id="355" r:id="rId70"/>
    <p:sldId id="356" r:id="rId71"/>
    <p:sldId id="357" r:id="rId72"/>
    <p:sldId id="397" r:id="rId73"/>
    <p:sldId id="358" r:id="rId74"/>
    <p:sldId id="359" r:id="rId75"/>
    <p:sldId id="361" r:id="rId76"/>
    <p:sldId id="362" r:id="rId77"/>
    <p:sldId id="363" r:id="rId78"/>
    <p:sldId id="364" r:id="rId79"/>
    <p:sldId id="365" r:id="rId80"/>
    <p:sldId id="366" r:id="rId81"/>
    <p:sldId id="367" r:id="rId82"/>
    <p:sldId id="371" r:id="rId83"/>
    <p:sldId id="369" r:id="rId84"/>
    <p:sldId id="372" r:id="rId85"/>
    <p:sldId id="370" r:id="rId86"/>
    <p:sldId id="374" r:id="rId87"/>
    <p:sldId id="375" r:id="rId88"/>
    <p:sldId id="395" r:id="rId89"/>
    <p:sldId id="376" r:id="rId90"/>
    <p:sldId id="396" r:id="rId91"/>
    <p:sldId id="379" r:id="rId9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1" autoAdjust="0"/>
    <p:restoredTop sz="94676" autoAdjust="0"/>
  </p:normalViewPr>
  <p:slideViewPr>
    <p:cSldViewPr>
      <p:cViewPr varScale="1">
        <p:scale>
          <a:sx n="120" d="100"/>
          <a:sy n="120" d="100"/>
        </p:scale>
        <p:origin x="1404"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9854"/>
    </p:cViewPr>
  </p:sorterViewPr>
  <p:notesViewPr>
    <p:cSldViewPr>
      <p:cViewPr varScale="1">
        <p:scale>
          <a:sx n="70" d="100"/>
          <a:sy n="70" d="100"/>
        </p:scale>
        <p:origin x="-276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eaLnBrk="1" hangingPunct="1">
              <a:defRPr sz="1200" smtClean="0"/>
            </a:lvl1pPr>
          </a:lstStyle>
          <a:p>
            <a:pPr>
              <a:defRPr/>
            </a:pPr>
            <a:endParaRPr lang="en-US" dirty="0"/>
          </a:p>
        </p:txBody>
      </p:sp>
      <p:sp>
        <p:nvSpPr>
          <p:cNvPr id="98307" name="Rectangle 3"/>
          <p:cNvSpPr>
            <a:spLocks noGrp="1" noChangeArrowheads="1"/>
          </p:cNvSpPr>
          <p:nvPr>
            <p:ph type="dt" sz="quarter" idx="1"/>
          </p:nvPr>
        </p:nvSpPr>
        <p:spPr bwMode="auto">
          <a:xfrm>
            <a:off x="3970938" y="1"/>
            <a:ext cx="3037840" cy="46482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eaLnBrk="1" hangingPunct="1">
              <a:defRPr sz="1200" smtClean="0"/>
            </a:lvl1pPr>
          </a:lstStyle>
          <a:p>
            <a:pPr>
              <a:defRPr/>
            </a:pPr>
            <a:endParaRPr lang="en-US" dirty="0"/>
          </a:p>
        </p:txBody>
      </p:sp>
      <p:sp>
        <p:nvSpPr>
          <p:cNvPr id="9830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eaLnBrk="1" hangingPunct="1">
              <a:defRPr sz="1200" smtClean="0"/>
            </a:lvl1pPr>
          </a:lstStyle>
          <a:p>
            <a:pPr>
              <a:defRPr/>
            </a:pPr>
            <a:endParaRPr lang="en-US" dirty="0"/>
          </a:p>
        </p:txBody>
      </p:sp>
      <p:sp>
        <p:nvSpPr>
          <p:cNvPr id="9830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eaLnBrk="1" hangingPunct="1">
              <a:defRPr sz="1200" smtClean="0"/>
            </a:lvl1pPr>
          </a:lstStyle>
          <a:p>
            <a:pPr>
              <a:defRPr/>
            </a:pPr>
            <a:fld id="{B7A0FFB1-0B74-42CF-8A23-B9A6E3AD330B}" type="slidenum">
              <a:rPr lang="en-US"/>
              <a:pPr>
                <a:defRPr/>
              </a:pPr>
              <a:t>‹#›</a:t>
            </a:fld>
            <a:endParaRPr lang="en-US" dirty="0"/>
          </a:p>
        </p:txBody>
      </p:sp>
    </p:spTree>
    <p:extLst>
      <p:ext uri="{BB962C8B-B14F-4D97-AF65-F5344CB8AC3E}">
        <p14:creationId xmlns:p14="http://schemas.microsoft.com/office/powerpoint/2010/main" val="344216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eaLnBrk="1" hangingPunct="1">
              <a:defRPr sz="1200" smtClean="0"/>
            </a:lvl1pPr>
          </a:lstStyle>
          <a:p>
            <a:pPr>
              <a:defRPr/>
            </a:pPr>
            <a:endParaRPr lang="en-US" dirty="0"/>
          </a:p>
        </p:txBody>
      </p:sp>
      <p:sp>
        <p:nvSpPr>
          <p:cNvPr id="101379" name="Rectangle 3"/>
          <p:cNvSpPr>
            <a:spLocks noGrp="1" noChangeArrowheads="1"/>
          </p:cNvSpPr>
          <p:nvPr>
            <p:ph type="dt" idx="1"/>
          </p:nvPr>
        </p:nvSpPr>
        <p:spPr bwMode="auto">
          <a:xfrm>
            <a:off x="3970938" y="1"/>
            <a:ext cx="3037840" cy="46482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eaLnBrk="1" hangingPunct="1">
              <a:defRPr sz="1200" smtClean="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81100" y="696913"/>
            <a:ext cx="4648200" cy="3487737"/>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eaLnBrk="1" hangingPunct="1">
              <a:defRPr sz="1200" smtClean="0"/>
            </a:lvl1pPr>
          </a:lstStyle>
          <a:p>
            <a:pPr>
              <a:defRPr/>
            </a:pPr>
            <a:endParaRPr lang="en-US" dirty="0"/>
          </a:p>
        </p:txBody>
      </p:sp>
      <p:sp>
        <p:nvSpPr>
          <p:cNvPr id="10138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eaLnBrk="1" hangingPunct="1">
              <a:defRPr sz="1200" smtClean="0"/>
            </a:lvl1pPr>
          </a:lstStyle>
          <a:p>
            <a:pPr>
              <a:defRPr/>
            </a:pPr>
            <a:fld id="{43EFD10E-805B-4C53-9FD0-0AD9AC4C8A79}" type="slidenum">
              <a:rPr lang="en-US"/>
              <a:pPr>
                <a:defRPr/>
              </a:pPr>
              <a:t>‹#›</a:t>
            </a:fld>
            <a:endParaRPr lang="en-US" dirty="0"/>
          </a:p>
        </p:txBody>
      </p:sp>
    </p:spTree>
    <p:extLst>
      <p:ext uri="{BB962C8B-B14F-4D97-AF65-F5344CB8AC3E}">
        <p14:creationId xmlns:p14="http://schemas.microsoft.com/office/powerpoint/2010/main" val="369691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C271431-BB3B-45D2-856C-7F87C241A801}" type="slidenum">
              <a:rPr lang="en-US"/>
              <a:pPr/>
              <a:t>1</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49</a:t>
            </a:fld>
            <a:endParaRPr lang="en-US" dirty="0"/>
          </a:p>
        </p:txBody>
      </p:sp>
    </p:spTree>
    <p:extLst>
      <p:ext uri="{BB962C8B-B14F-4D97-AF65-F5344CB8AC3E}">
        <p14:creationId xmlns:p14="http://schemas.microsoft.com/office/powerpoint/2010/main" val="295387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50</a:t>
            </a:fld>
            <a:endParaRPr lang="en-US" dirty="0"/>
          </a:p>
        </p:txBody>
      </p:sp>
    </p:spTree>
    <p:extLst>
      <p:ext uri="{BB962C8B-B14F-4D97-AF65-F5344CB8AC3E}">
        <p14:creationId xmlns:p14="http://schemas.microsoft.com/office/powerpoint/2010/main" val="325826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51</a:t>
            </a:fld>
            <a:endParaRPr lang="en-US" dirty="0"/>
          </a:p>
        </p:txBody>
      </p:sp>
    </p:spTree>
    <p:extLst>
      <p:ext uri="{BB962C8B-B14F-4D97-AF65-F5344CB8AC3E}">
        <p14:creationId xmlns:p14="http://schemas.microsoft.com/office/powerpoint/2010/main" val="1798766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52</a:t>
            </a:fld>
            <a:endParaRPr lang="en-US" dirty="0"/>
          </a:p>
        </p:txBody>
      </p:sp>
    </p:spTree>
    <p:extLst>
      <p:ext uri="{BB962C8B-B14F-4D97-AF65-F5344CB8AC3E}">
        <p14:creationId xmlns:p14="http://schemas.microsoft.com/office/powerpoint/2010/main" val="3888404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53</a:t>
            </a:fld>
            <a:endParaRPr lang="en-US" dirty="0"/>
          </a:p>
        </p:txBody>
      </p:sp>
    </p:spTree>
    <p:extLst>
      <p:ext uri="{BB962C8B-B14F-4D97-AF65-F5344CB8AC3E}">
        <p14:creationId xmlns:p14="http://schemas.microsoft.com/office/powerpoint/2010/main" val="49832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54</a:t>
            </a:fld>
            <a:endParaRPr lang="en-US" dirty="0"/>
          </a:p>
        </p:txBody>
      </p:sp>
    </p:spTree>
    <p:extLst>
      <p:ext uri="{BB962C8B-B14F-4D97-AF65-F5344CB8AC3E}">
        <p14:creationId xmlns:p14="http://schemas.microsoft.com/office/powerpoint/2010/main" val="609331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55</a:t>
            </a:fld>
            <a:endParaRPr lang="en-US" dirty="0"/>
          </a:p>
        </p:txBody>
      </p:sp>
    </p:spTree>
    <p:extLst>
      <p:ext uri="{BB962C8B-B14F-4D97-AF65-F5344CB8AC3E}">
        <p14:creationId xmlns:p14="http://schemas.microsoft.com/office/powerpoint/2010/main" val="399589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56</a:t>
            </a:fld>
            <a:endParaRPr lang="en-US" dirty="0"/>
          </a:p>
        </p:txBody>
      </p:sp>
    </p:spTree>
    <p:extLst>
      <p:ext uri="{BB962C8B-B14F-4D97-AF65-F5344CB8AC3E}">
        <p14:creationId xmlns:p14="http://schemas.microsoft.com/office/powerpoint/2010/main" val="37741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57</a:t>
            </a:fld>
            <a:endParaRPr lang="en-US" dirty="0"/>
          </a:p>
        </p:txBody>
      </p:sp>
    </p:spTree>
    <p:extLst>
      <p:ext uri="{BB962C8B-B14F-4D97-AF65-F5344CB8AC3E}">
        <p14:creationId xmlns:p14="http://schemas.microsoft.com/office/powerpoint/2010/main" val="165207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58</a:t>
            </a:fld>
            <a:endParaRPr lang="en-US" dirty="0"/>
          </a:p>
        </p:txBody>
      </p:sp>
    </p:spTree>
    <p:extLst>
      <p:ext uri="{BB962C8B-B14F-4D97-AF65-F5344CB8AC3E}">
        <p14:creationId xmlns:p14="http://schemas.microsoft.com/office/powerpoint/2010/main" val="356740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F536A26-D8AC-4B85-9E67-89F1A99A2766}" type="slidenum">
              <a:rPr lang="en-US" altLang="en-US">
                <a:latin typeface="Arial" panose="020B0604020202020204" pitchFamily="34" charset="0"/>
              </a:rPr>
              <a:pPr eaLnBrk="1" hangingPunct="1">
                <a:spcBef>
                  <a:spcPct val="0"/>
                </a:spcBef>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2195134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59</a:t>
            </a:fld>
            <a:endParaRPr lang="en-US" dirty="0"/>
          </a:p>
        </p:txBody>
      </p:sp>
    </p:spTree>
    <p:extLst>
      <p:ext uri="{BB962C8B-B14F-4D97-AF65-F5344CB8AC3E}">
        <p14:creationId xmlns:p14="http://schemas.microsoft.com/office/powerpoint/2010/main" val="424527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60</a:t>
            </a:fld>
            <a:endParaRPr lang="en-US" dirty="0"/>
          </a:p>
        </p:txBody>
      </p:sp>
    </p:spTree>
    <p:extLst>
      <p:ext uri="{BB962C8B-B14F-4D97-AF65-F5344CB8AC3E}">
        <p14:creationId xmlns:p14="http://schemas.microsoft.com/office/powerpoint/2010/main" val="12500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61</a:t>
            </a:fld>
            <a:endParaRPr lang="en-US" dirty="0"/>
          </a:p>
        </p:txBody>
      </p:sp>
    </p:spTree>
    <p:extLst>
      <p:ext uri="{BB962C8B-B14F-4D97-AF65-F5344CB8AC3E}">
        <p14:creationId xmlns:p14="http://schemas.microsoft.com/office/powerpoint/2010/main" val="300213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62</a:t>
            </a:fld>
            <a:endParaRPr lang="en-US" dirty="0"/>
          </a:p>
        </p:txBody>
      </p:sp>
    </p:spTree>
    <p:extLst>
      <p:ext uri="{BB962C8B-B14F-4D97-AF65-F5344CB8AC3E}">
        <p14:creationId xmlns:p14="http://schemas.microsoft.com/office/powerpoint/2010/main" val="139062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63</a:t>
            </a:fld>
            <a:endParaRPr lang="en-US" dirty="0"/>
          </a:p>
        </p:txBody>
      </p:sp>
    </p:spTree>
    <p:extLst>
      <p:ext uri="{BB962C8B-B14F-4D97-AF65-F5344CB8AC3E}">
        <p14:creationId xmlns:p14="http://schemas.microsoft.com/office/powerpoint/2010/main" val="1064016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64</a:t>
            </a:fld>
            <a:endParaRPr lang="en-US" dirty="0"/>
          </a:p>
        </p:txBody>
      </p:sp>
    </p:spTree>
    <p:extLst>
      <p:ext uri="{BB962C8B-B14F-4D97-AF65-F5344CB8AC3E}">
        <p14:creationId xmlns:p14="http://schemas.microsoft.com/office/powerpoint/2010/main" val="132253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65</a:t>
            </a:fld>
            <a:endParaRPr lang="en-US" dirty="0"/>
          </a:p>
        </p:txBody>
      </p:sp>
    </p:spTree>
    <p:extLst>
      <p:ext uri="{BB962C8B-B14F-4D97-AF65-F5344CB8AC3E}">
        <p14:creationId xmlns:p14="http://schemas.microsoft.com/office/powerpoint/2010/main" val="3088357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66</a:t>
            </a:fld>
            <a:endParaRPr lang="en-US" dirty="0"/>
          </a:p>
        </p:txBody>
      </p:sp>
    </p:spTree>
    <p:extLst>
      <p:ext uri="{BB962C8B-B14F-4D97-AF65-F5344CB8AC3E}">
        <p14:creationId xmlns:p14="http://schemas.microsoft.com/office/powerpoint/2010/main" val="1981669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67</a:t>
            </a:fld>
            <a:endParaRPr lang="en-US" dirty="0"/>
          </a:p>
        </p:txBody>
      </p:sp>
    </p:spTree>
    <p:extLst>
      <p:ext uri="{BB962C8B-B14F-4D97-AF65-F5344CB8AC3E}">
        <p14:creationId xmlns:p14="http://schemas.microsoft.com/office/powerpoint/2010/main" val="1822719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68</a:t>
            </a:fld>
            <a:endParaRPr lang="en-US" dirty="0"/>
          </a:p>
        </p:txBody>
      </p:sp>
    </p:spTree>
    <p:extLst>
      <p:ext uri="{BB962C8B-B14F-4D97-AF65-F5344CB8AC3E}">
        <p14:creationId xmlns:p14="http://schemas.microsoft.com/office/powerpoint/2010/main" val="89180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26</a:t>
            </a:fld>
            <a:endParaRPr lang="en-US" dirty="0"/>
          </a:p>
        </p:txBody>
      </p:sp>
    </p:spTree>
    <p:extLst>
      <p:ext uri="{BB962C8B-B14F-4D97-AF65-F5344CB8AC3E}">
        <p14:creationId xmlns:p14="http://schemas.microsoft.com/office/powerpoint/2010/main" val="742549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69</a:t>
            </a:fld>
            <a:endParaRPr lang="en-US" dirty="0"/>
          </a:p>
        </p:txBody>
      </p:sp>
    </p:spTree>
    <p:extLst>
      <p:ext uri="{BB962C8B-B14F-4D97-AF65-F5344CB8AC3E}">
        <p14:creationId xmlns:p14="http://schemas.microsoft.com/office/powerpoint/2010/main" val="1967779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75</a:t>
            </a:fld>
            <a:endParaRPr lang="en-US" dirty="0"/>
          </a:p>
        </p:txBody>
      </p:sp>
    </p:spTree>
    <p:extLst>
      <p:ext uri="{BB962C8B-B14F-4D97-AF65-F5344CB8AC3E}">
        <p14:creationId xmlns:p14="http://schemas.microsoft.com/office/powerpoint/2010/main" val="3002610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76</a:t>
            </a:fld>
            <a:endParaRPr lang="en-US" dirty="0"/>
          </a:p>
        </p:txBody>
      </p:sp>
    </p:spTree>
    <p:extLst>
      <p:ext uri="{BB962C8B-B14F-4D97-AF65-F5344CB8AC3E}">
        <p14:creationId xmlns:p14="http://schemas.microsoft.com/office/powerpoint/2010/main" val="2060757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77</a:t>
            </a:fld>
            <a:endParaRPr lang="en-US" dirty="0"/>
          </a:p>
        </p:txBody>
      </p:sp>
    </p:spTree>
    <p:extLst>
      <p:ext uri="{BB962C8B-B14F-4D97-AF65-F5344CB8AC3E}">
        <p14:creationId xmlns:p14="http://schemas.microsoft.com/office/powerpoint/2010/main" val="417861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78</a:t>
            </a:fld>
            <a:endParaRPr lang="en-US" dirty="0"/>
          </a:p>
        </p:txBody>
      </p:sp>
    </p:spTree>
    <p:extLst>
      <p:ext uri="{BB962C8B-B14F-4D97-AF65-F5344CB8AC3E}">
        <p14:creationId xmlns:p14="http://schemas.microsoft.com/office/powerpoint/2010/main" val="12892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80</a:t>
            </a:fld>
            <a:endParaRPr lang="en-US" dirty="0"/>
          </a:p>
        </p:txBody>
      </p:sp>
    </p:spTree>
    <p:extLst>
      <p:ext uri="{BB962C8B-B14F-4D97-AF65-F5344CB8AC3E}">
        <p14:creationId xmlns:p14="http://schemas.microsoft.com/office/powerpoint/2010/main" val="1817399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83</a:t>
            </a:fld>
            <a:endParaRPr lang="en-US" dirty="0"/>
          </a:p>
        </p:txBody>
      </p:sp>
    </p:spTree>
    <p:extLst>
      <p:ext uri="{BB962C8B-B14F-4D97-AF65-F5344CB8AC3E}">
        <p14:creationId xmlns:p14="http://schemas.microsoft.com/office/powerpoint/2010/main" val="3713992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26F5C-BAE4-4F16-B261-9D59282BE06C}" type="slidenum">
              <a:rPr lang="en-US" smtClean="0"/>
              <a:t>85</a:t>
            </a:fld>
            <a:endParaRPr lang="en-US" dirty="0"/>
          </a:p>
        </p:txBody>
      </p:sp>
    </p:spTree>
    <p:extLst>
      <p:ext uri="{BB962C8B-B14F-4D97-AF65-F5344CB8AC3E}">
        <p14:creationId xmlns:p14="http://schemas.microsoft.com/office/powerpoint/2010/main" val="42248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43</a:t>
            </a:fld>
            <a:endParaRPr lang="en-US" dirty="0"/>
          </a:p>
        </p:txBody>
      </p:sp>
    </p:spTree>
    <p:extLst>
      <p:ext uri="{BB962C8B-B14F-4D97-AF65-F5344CB8AC3E}">
        <p14:creationId xmlns:p14="http://schemas.microsoft.com/office/powerpoint/2010/main" val="270618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44</a:t>
            </a:fld>
            <a:endParaRPr lang="en-US" dirty="0"/>
          </a:p>
        </p:txBody>
      </p:sp>
    </p:spTree>
    <p:extLst>
      <p:ext uri="{BB962C8B-B14F-4D97-AF65-F5344CB8AC3E}">
        <p14:creationId xmlns:p14="http://schemas.microsoft.com/office/powerpoint/2010/main" val="205141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45</a:t>
            </a:fld>
            <a:endParaRPr lang="en-US" dirty="0"/>
          </a:p>
        </p:txBody>
      </p:sp>
    </p:spTree>
    <p:extLst>
      <p:ext uri="{BB962C8B-B14F-4D97-AF65-F5344CB8AC3E}">
        <p14:creationId xmlns:p14="http://schemas.microsoft.com/office/powerpoint/2010/main" val="131680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46</a:t>
            </a:fld>
            <a:endParaRPr lang="en-US" dirty="0"/>
          </a:p>
        </p:txBody>
      </p:sp>
    </p:spTree>
    <p:extLst>
      <p:ext uri="{BB962C8B-B14F-4D97-AF65-F5344CB8AC3E}">
        <p14:creationId xmlns:p14="http://schemas.microsoft.com/office/powerpoint/2010/main" val="20554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47</a:t>
            </a:fld>
            <a:endParaRPr lang="en-US" dirty="0"/>
          </a:p>
        </p:txBody>
      </p:sp>
    </p:spTree>
    <p:extLst>
      <p:ext uri="{BB962C8B-B14F-4D97-AF65-F5344CB8AC3E}">
        <p14:creationId xmlns:p14="http://schemas.microsoft.com/office/powerpoint/2010/main" val="324231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48</a:t>
            </a:fld>
            <a:endParaRPr lang="en-US" dirty="0"/>
          </a:p>
        </p:txBody>
      </p:sp>
    </p:spTree>
    <p:extLst>
      <p:ext uri="{BB962C8B-B14F-4D97-AF65-F5344CB8AC3E}">
        <p14:creationId xmlns:p14="http://schemas.microsoft.com/office/powerpoint/2010/main" val="328629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AA3FD8-6553-4A31-BA60-73D3F137124F}"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DB36A8B-DE24-4199-9E0F-63C7156EF276}"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186D62D-5E03-44DF-A771-5611B4EE8A77}"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7BA58FC3-0988-40AB-9761-07BF02B6024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C13F4498-24CB-411B-AF15-22CD8EE0A5F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264C6-C478-4CCC-B254-0A1659B40216}" type="datetime1">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774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6972A-E053-4FC2-8575-995C6E30F1E7}"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8E10DD0-71F8-410E-AC82-7ECD7FCEFAF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8277A23-D636-450A-8FE0-053380C0759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9C3A130-C55C-437C-8CC6-DB69EB81CFC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132DC43-28E4-4F62-8714-4ECD99024ADA}"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BE7E967C-4D5C-439B-908F-40820F503C22}"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FEEFDEEA-21CB-4B6C-9067-71FCB8853A41}"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7" r:id="rId13"/>
    <p:sldLayoutId id="2147483698" r:id="rId14"/>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38.jpg"/></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1.wmf"/></Relationships>
</file>

<file path=ppt/slides/_rels/slide46.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3.wmf"/></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9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0.wmf"/><Relationship Id="rId5" Type="http://schemas.openxmlformats.org/officeDocument/2006/relationships/image" Target="../media/image89.emf"/><Relationship Id="rId4" Type="http://schemas.openxmlformats.org/officeDocument/2006/relationships/image" Target="../media/image88.png"/><Relationship Id="rId9" Type="http://schemas.openxmlformats.org/officeDocument/2006/relationships/image" Target="../media/image93.wm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g"/></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3.jpg"/><Relationship Id="rId4" Type="http://schemas.openxmlformats.org/officeDocument/2006/relationships/image" Target="../media/image102.jpg"/></Relationships>
</file>

<file path=ppt/slides/_rels/slide54.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4.jpg"/><Relationship Id="rId4" Type="http://schemas.openxmlformats.org/officeDocument/2006/relationships/image" Target="../media/image113.png"/></Relationships>
</file>

<file path=ppt/slides/_rels/slide6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6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6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70.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72.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image" Target="../media/image132.jp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7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7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atg.w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hyperlink" Target="http://www.atg.wa.gov/pra-consulting-progra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hyperlink" Target="http://www.atg.wa.gov/OpenGovernmentTraining.aspx" TargetMode="External"/><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82.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47.png"/></Relationships>
</file>

<file path=ppt/slides/_rels/slide8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50.jpg"/></Relationships>
</file>

<file path=ppt/slides/_rels/slide8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87.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88.x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457200" y="457201"/>
            <a:ext cx="7772400" cy="1981200"/>
          </a:xfrm>
        </p:spPr>
        <p:txBody>
          <a:bodyPr/>
          <a:lstStyle/>
          <a:p>
            <a:pPr algn="ctr" eaLnBrk="1" hangingPunct="1"/>
            <a:r>
              <a:rPr lang="en-US" sz="4400" b="1" dirty="0" smtClean="0">
                <a:latin typeface="Arial" panose="020B0604020202020204" pitchFamily="34" charset="0"/>
                <a:cs typeface="Arial" panose="020B0604020202020204" pitchFamily="34" charset="0"/>
              </a:rPr>
              <a:t>Open Government in </a:t>
            </a:r>
            <a:br>
              <a:rPr lang="en-US" sz="4400" b="1" dirty="0" smtClean="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Washington State</a:t>
            </a:r>
            <a:br>
              <a:rPr lang="en-US" sz="4400" b="1" dirty="0" smtClean="0">
                <a:latin typeface="Arial" panose="020B0604020202020204" pitchFamily="34" charset="0"/>
                <a:cs typeface="Arial" panose="020B0604020202020204" pitchFamily="34" charset="0"/>
              </a:rPr>
            </a:br>
            <a:r>
              <a:rPr lang="en-US" sz="1600" dirty="0" smtClean="0"/>
              <a:t/>
            </a:r>
            <a:br>
              <a:rPr lang="en-US" sz="1600" dirty="0" smtClean="0"/>
            </a:br>
            <a:endParaRPr lang="en-US" sz="3200" dirty="0" smtClean="0"/>
          </a:p>
        </p:txBody>
      </p:sp>
      <p:sp>
        <p:nvSpPr>
          <p:cNvPr id="4099" name="Rectangle 3"/>
          <p:cNvSpPr>
            <a:spLocks noGrp="1" noChangeArrowheads="1"/>
          </p:cNvSpPr>
          <p:nvPr>
            <p:ph type="subTitle" idx="1"/>
          </p:nvPr>
        </p:nvSpPr>
        <p:spPr/>
        <p:txBody>
          <a:bodyPr/>
          <a:lstStyle/>
          <a:p>
            <a:pPr eaLnBrk="1" hangingPunct="1"/>
            <a:endParaRPr lang="en-US" dirty="0" smtClean="0"/>
          </a:p>
          <a:p>
            <a:pPr eaLnBrk="1" hangingPunct="1"/>
            <a:r>
              <a:rPr lang="en-US" dirty="0" smtClean="0"/>
              <a:t>		</a:t>
            </a:r>
          </a:p>
        </p:txBody>
      </p:sp>
      <p:sp>
        <p:nvSpPr>
          <p:cNvPr id="3" name="Rectangle 2"/>
          <p:cNvSpPr/>
          <p:nvPr/>
        </p:nvSpPr>
        <p:spPr>
          <a:xfrm>
            <a:off x="304800" y="4621038"/>
            <a:ext cx="8077200" cy="1908215"/>
          </a:xfrm>
          <a:prstGeom prst="rect">
            <a:avLst/>
          </a:prstGeom>
        </p:spPr>
        <p:txBody>
          <a:bodyPr wrap="square">
            <a:spAutoFit/>
          </a:bodyPr>
          <a:lstStyle/>
          <a:p>
            <a:pPr fontAlgn="auto">
              <a:spcBef>
                <a:spcPts val="0"/>
              </a:spcBef>
              <a:spcAft>
                <a:spcPts val="0"/>
              </a:spcAft>
              <a:buFont typeface="Arial" pitchFamily="34" charset="0"/>
              <a:buNone/>
              <a:defRPr/>
            </a:pPr>
            <a:r>
              <a:rPr lang="en-US" sz="3600" b="1" kern="0" dirty="0" smtClean="0">
                <a:solidFill>
                  <a:srgbClr val="006600"/>
                </a:solidFill>
                <a:latin typeface="Arial"/>
              </a:rPr>
              <a:t>______________________________</a:t>
            </a:r>
            <a:endParaRPr lang="en-US" sz="3600" b="1" kern="0" dirty="0">
              <a:solidFill>
                <a:srgbClr val="006600"/>
              </a:solidFill>
              <a:latin typeface="Arial"/>
            </a:endParaRPr>
          </a:p>
          <a:p>
            <a:pPr fontAlgn="auto">
              <a:spcBef>
                <a:spcPts val="0"/>
              </a:spcBef>
              <a:spcAft>
                <a:spcPts val="0"/>
              </a:spcAft>
              <a:buFont typeface="Arial" pitchFamily="34" charset="0"/>
              <a:buNone/>
              <a:defRPr/>
            </a:pPr>
            <a:endParaRPr lang="en-US" sz="1600" b="1" i="1" kern="0" dirty="0" smtClean="0">
              <a:solidFill>
                <a:srgbClr val="003300"/>
              </a:solidFill>
              <a:latin typeface="Arial"/>
            </a:endParaRPr>
          </a:p>
          <a:p>
            <a:pPr fontAlgn="auto">
              <a:spcBef>
                <a:spcPts val="0"/>
              </a:spcBef>
              <a:spcAft>
                <a:spcPts val="0"/>
              </a:spcAft>
              <a:buFont typeface="Arial" pitchFamily="34" charset="0"/>
              <a:buNone/>
              <a:defRPr/>
            </a:pPr>
            <a:r>
              <a:rPr lang="en-US" sz="1600" b="1" i="1" kern="0" dirty="0" smtClean="0">
                <a:solidFill>
                  <a:srgbClr val="003300"/>
                </a:solidFill>
                <a:latin typeface="Arial"/>
              </a:rPr>
              <a:t>Wenatchee School Board Workshop</a:t>
            </a:r>
          </a:p>
          <a:p>
            <a:pPr fontAlgn="auto">
              <a:spcBef>
                <a:spcPts val="0"/>
              </a:spcBef>
              <a:spcAft>
                <a:spcPts val="0"/>
              </a:spcAft>
              <a:buFont typeface="Arial" pitchFamily="34" charset="0"/>
              <a:buNone/>
              <a:defRPr/>
            </a:pPr>
            <a:r>
              <a:rPr lang="en-US" sz="1600" b="1" i="1" kern="0" dirty="0" smtClean="0">
                <a:solidFill>
                  <a:srgbClr val="003300"/>
                </a:solidFill>
                <a:latin typeface="Arial"/>
              </a:rPr>
              <a:t>November 5, 2018</a:t>
            </a:r>
            <a:endParaRPr lang="en-US" sz="1600" b="1" i="1" kern="0" dirty="0" smtClean="0">
              <a:solidFill>
                <a:srgbClr val="003300"/>
              </a:solidFill>
              <a:latin typeface="Arial"/>
            </a:endParaRPr>
          </a:p>
          <a:p>
            <a:pPr fontAlgn="auto">
              <a:spcBef>
                <a:spcPts val="0"/>
              </a:spcBef>
              <a:spcAft>
                <a:spcPts val="0"/>
              </a:spcAft>
              <a:buFont typeface="Arial" pitchFamily="34" charset="0"/>
              <a:buNone/>
              <a:defRPr/>
            </a:pPr>
            <a:endParaRPr lang="en-US" b="1" i="1" kern="0" dirty="0" smtClean="0">
              <a:solidFill>
                <a:srgbClr val="003300"/>
              </a:solidFill>
              <a:latin typeface="Arial"/>
            </a:endParaRPr>
          </a:p>
          <a:p>
            <a:pPr fontAlgn="auto">
              <a:spcBef>
                <a:spcPts val="0"/>
              </a:spcBef>
              <a:spcAft>
                <a:spcPts val="0"/>
              </a:spcAft>
              <a:buFont typeface="Arial" pitchFamily="34" charset="0"/>
              <a:buNone/>
              <a:defRPr/>
            </a:pPr>
            <a:r>
              <a:rPr lang="en-US" sz="1600" b="1" i="1" kern="0" dirty="0" smtClean="0">
                <a:solidFill>
                  <a:srgbClr val="003300"/>
                </a:solidFill>
                <a:latin typeface="Arial"/>
              </a:rPr>
              <a:t>Prepared by Washington </a:t>
            </a:r>
            <a:r>
              <a:rPr lang="en-US" sz="1600" b="1" i="1" kern="0" dirty="0">
                <a:solidFill>
                  <a:srgbClr val="003300"/>
                </a:solidFill>
                <a:latin typeface="Arial"/>
              </a:rPr>
              <a:t>State Attorney General’s </a:t>
            </a:r>
            <a:r>
              <a:rPr lang="en-US" sz="1600" b="1" i="1" kern="0" dirty="0" smtClean="0">
                <a:solidFill>
                  <a:srgbClr val="003300"/>
                </a:solidFill>
                <a:latin typeface="Arial"/>
              </a:rPr>
              <a:t>Office</a:t>
            </a:r>
            <a:endParaRPr lang="en-US" sz="1600" b="1" i="1" kern="0" dirty="0">
              <a:solidFill>
                <a:srgbClr val="003300"/>
              </a:solidFill>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767462"/>
            <a:ext cx="838200" cy="848360"/>
          </a:xfrm>
          <a:prstGeom prst="rect">
            <a:avLst/>
          </a:prstGeom>
        </p:spPr>
      </p:pic>
      <p:pic>
        <p:nvPicPr>
          <p:cNvPr id="4" name="Picture 3"/>
          <p:cNvPicPr>
            <a:picLocks noChangeAspect="1"/>
          </p:cNvPicPr>
          <p:nvPr/>
        </p:nvPicPr>
        <p:blipFill>
          <a:blip r:embed="rId4"/>
          <a:stretch>
            <a:fillRect/>
          </a:stretch>
        </p:blipFill>
        <p:spPr>
          <a:xfrm>
            <a:off x="2286000" y="1752600"/>
            <a:ext cx="3995093" cy="29963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Public Trust and Leadership</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14300" indent="0">
              <a:buNone/>
            </a:pPr>
            <a:r>
              <a:rPr lang="en-US" dirty="0" smtClean="0">
                <a:latin typeface="Arial" panose="020B0604020202020204" pitchFamily="34" charset="0"/>
                <a:cs typeface="Arial" panose="020B0604020202020204" pitchFamily="34" charset="0"/>
              </a:rPr>
              <a:t>“Earn </a:t>
            </a:r>
            <a:r>
              <a:rPr lang="en-US" dirty="0">
                <a:latin typeface="Arial" panose="020B0604020202020204" pitchFamily="34" charset="0"/>
                <a:cs typeface="Arial" panose="020B0604020202020204" pitchFamily="34" charset="0"/>
              </a:rPr>
              <a:t>trust, earn trust, earn trust. Then you can worry about the rest.” – SETH </a:t>
            </a:r>
            <a:r>
              <a:rPr lang="en-US" dirty="0" smtClean="0">
                <a:latin typeface="Arial" panose="020B0604020202020204" pitchFamily="34" charset="0"/>
                <a:cs typeface="Arial" panose="020B0604020202020204" pitchFamily="34" charset="0"/>
              </a:rPr>
              <a:t>GODIN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895600"/>
            <a:ext cx="6433820" cy="3027680"/>
          </a:xfrm>
          <a:prstGeom prst="rect">
            <a:avLst/>
          </a:prstGeom>
        </p:spPr>
      </p:pic>
    </p:spTree>
    <p:extLst>
      <p:ext uri="{BB962C8B-B14F-4D97-AF65-F5344CB8AC3E}">
        <p14:creationId xmlns:p14="http://schemas.microsoft.com/office/powerpoint/2010/main" val="31782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52400"/>
            <a:ext cx="8001000" cy="914400"/>
          </a:xfrm>
        </p:spPr>
        <p:txBody>
          <a:bodyPr>
            <a:normAutofit fontScale="90000"/>
          </a:bodyPr>
          <a:lstStyle/>
          <a:p>
            <a:pPr eaLnBrk="1" fontAlgn="auto" hangingPunct="1">
              <a:spcAft>
                <a:spcPts val="0"/>
              </a:spcAft>
              <a:defRPr/>
            </a:pPr>
            <a:r>
              <a:rPr lang="en-US" altLang="en-US" sz="3200" b="1" dirty="0" smtClean="0">
                <a:latin typeface="Arial" panose="020B0604020202020204" pitchFamily="34" charset="0"/>
                <a:cs typeface="Arial" panose="020B0604020202020204" pitchFamily="34" charset="0"/>
              </a:rPr>
              <a:t>Washington - Two Different </a:t>
            </a:r>
            <a:r>
              <a:rPr lang="en-US" altLang="en-US" sz="3200" b="1" dirty="0" smtClean="0">
                <a:latin typeface="Arial" panose="020B0604020202020204" pitchFamily="34" charset="0"/>
                <a:cs typeface="Arial" panose="020B0604020202020204" pitchFamily="34" charset="0"/>
              </a:rPr>
              <a:t>Statutes - Overview</a:t>
            </a:r>
            <a:endParaRPr lang="en-US" altLang="en-US" sz="3200" b="1" dirty="0" smtClean="0">
              <a:latin typeface="Arial" panose="020B0604020202020204" pitchFamily="34" charset="0"/>
              <a:cs typeface="Arial" panose="020B0604020202020204" pitchFamily="34" charset="0"/>
            </a:endParaRPr>
          </a:p>
        </p:txBody>
      </p:sp>
      <p:sp>
        <p:nvSpPr>
          <p:cNvPr id="5123" name="Content Placeholder 2"/>
          <p:cNvSpPr>
            <a:spLocks noGrp="1"/>
          </p:cNvSpPr>
          <p:nvPr>
            <p:ph sz="half" idx="1"/>
          </p:nvPr>
        </p:nvSpPr>
        <p:spPr>
          <a:xfrm>
            <a:off x="533400" y="1219200"/>
            <a:ext cx="3733800" cy="5334000"/>
          </a:xfrm>
        </p:spPr>
        <p:txBody>
          <a:bodyPr/>
          <a:lstStyle/>
          <a:p>
            <a:pPr algn="ctr" eaLnBrk="1" hangingPunct="1">
              <a:buFont typeface="Arial" panose="020B0604020202020204" pitchFamily="34" charset="0"/>
              <a:buNone/>
            </a:pPr>
            <a:r>
              <a:rPr lang="en-US" altLang="en-US" b="1" u="sng" dirty="0" smtClean="0">
                <a:solidFill>
                  <a:srgbClr val="FF0000"/>
                </a:solidFill>
                <a:latin typeface="Arial" panose="020B0604020202020204" pitchFamily="34" charset="0"/>
                <a:cs typeface="Arial" panose="020B0604020202020204" pitchFamily="34" charset="0"/>
              </a:rPr>
              <a:t>Open Public Records</a:t>
            </a:r>
            <a:r>
              <a:rPr lang="en-US" altLang="en-US" b="1" dirty="0" smtClean="0">
                <a:solidFill>
                  <a:srgbClr val="FF0000"/>
                </a:solidFill>
                <a:latin typeface="Arial" panose="020B0604020202020204" pitchFamily="34" charset="0"/>
                <a:cs typeface="Arial" panose="020B0604020202020204" pitchFamily="34" charset="0"/>
              </a:rPr>
              <a:t> </a:t>
            </a:r>
            <a:r>
              <a:rPr lang="en-US" altLang="en-US" dirty="0" smtClean="0">
                <a:solidFill>
                  <a:srgbClr val="C00000"/>
                </a:solidFill>
                <a:latin typeface="Arial" panose="020B0604020202020204" pitchFamily="34" charset="0"/>
                <a:cs typeface="Arial" panose="020B0604020202020204" pitchFamily="34" charset="0"/>
              </a:rPr>
              <a:t> </a:t>
            </a:r>
          </a:p>
          <a:p>
            <a:pPr algn="ctr" eaLnBrk="1" hangingPunct="1">
              <a:buFont typeface="Arial" panose="020B0604020202020204" pitchFamily="34" charset="0"/>
              <a:buNone/>
            </a:pPr>
            <a:r>
              <a:rPr lang="en-US" altLang="en-US" sz="3600" b="1" dirty="0" smtClean="0">
                <a:latin typeface="Arial" panose="020B0604020202020204" pitchFamily="34" charset="0"/>
                <a:cs typeface="Arial" panose="020B0604020202020204" pitchFamily="34" charset="0"/>
              </a:rPr>
              <a:t>RCW 42.56</a:t>
            </a:r>
          </a:p>
          <a:p>
            <a:pPr algn="ctr" eaLnBrk="1" hangingPunct="1">
              <a:buFont typeface="Arial" panose="020B0604020202020204" pitchFamily="34" charset="0"/>
              <a:buNone/>
            </a:pPr>
            <a:r>
              <a:rPr lang="en-US" altLang="en-US" sz="1800" b="1" dirty="0" smtClean="0">
                <a:latin typeface="Arial" panose="020B0604020202020204" pitchFamily="34" charset="0"/>
                <a:cs typeface="Arial" panose="020B0604020202020204" pitchFamily="34" charset="0"/>
              </a:rPr>
              <a:t>Public Records Act</a:t>
            </a:r>
          </a:p>
          <a:p>
            <a:pPr algn="ctr" eaLnBrk="1" hangingPunct="1">
              <a:buFont typeface="Arial" panose="020B0604020202020204" pitchFamily="34" charset="0"/>
              <a:buNone/>
            </a:pPr>
            <a:r>
              <a:rPr lang="en-US" altLang="en-US" sz="1800" b="1" dirty="0" smtClean="0">
                <a:latin typeface="Arial" panose="020B0604020202020204" pitchFamily="34" charset="0"/>
                <a:cs typeface="Arial" panose="020B0604020202020204" pitchFamily="34" charset="0"/>
              </a:rPr>
              <a:t>(PRA)</a:t>
            </a:r>
          </a:p>
          <a:p>
            <a:pPr eaLnBrk="1" hangingPunct="1"/>
            <a:endParaRPr lang="en-US" altLang="en-US" sz="1800" dirty="0" smtClean="0">
              <a:latin typeface="Arial" panose="020B0604020202020204" pitchFamily="34" charset="0"/>
              <a:cs typeface="Arial" panose="020B0604020202020204" pitchFamily="34" charset="0"/>
            </a:endParaRPr>
          </a:p>
        </p:txBody>
      </p:sp>
      <p:sp>
        <p:nvSpPr>
          <p:cNvPr id="5124" name="Content Placeholder 3"/>
          <p:cNvSpPr>
            <a:spLocks noGrp="1"/>
          </p:cNvSpPr>
          <p:nvPr>
            <p:ph sz="half" idx="2"/>
          </p:nvPr>
        </p:nvSpPr>
        <p:spPr>
          <a:xfrm>
            <a:off x="4724400" y="1143000"/>
            <a:ext cx="3429000" cy="5486400"/>
          </a:xfrm>
        </p:spPr>
        <p:txBody>
          <a:bodyPr/>
          <a:lstStyle/>
          <a:p>
            <a:pPr algn="ctr" eaLnBrk="1" hangingPunct="1">
              <a:buFont typeface="Arial" panose="020B0604020202020204" pitchFamily="34" charset="0"/>
              <a:buNone/>
            </a:pPr>
            <a:r>
              <a:rPr lang="en-US" altLang="en-US" b="1" u="sng" dirty="0" smtClean="0">
                <a:solidFill>
                  <a:srgbClr val="003399"/>
                </a:solidFill>
                <a:latin typeface="Arial" panose="020B0604020202020204" pitchFamily="34" charset="0"/>
                <a:cs typeface="Arial" panose="020B0604020202020204" pitchFamily="34" charset="0"/>
              </a:rPr>
              <a:t>Open Public Meetings</a:t>
            </a:r>
            <a:r>
              <a:rPr lang="en-US" altLang="en-US" b="1" dirty="0" smtClean="0">
                <a:solidFill>
                  <a:schemeClr val="tx2"/>
                </a:solidFill>
                <a:latin typeface="Arial" panose="020B0604020202020204" pitchFamily="34" charset="0"/>
                <a:cs typeface="Arial" panose="020B0604020202020204" pitchFamily="34" charset="0"/>
              </a:rPr>
              <a:t> </a:t>
            </a:r>
          </a:p>
          <a:p>
            <a:pPr algn="ctr" eaLnBrk="1" hangingPunct="1">
              <a:buFont typeface="Arial" panose="020B0604020202020204" pitchFamily="34" charset="0"/>
              <a:buNone/>
            </a:pPr>
            <a:endParaRPr lang="en-US" altLang="en-US" sz="500" dirty="0" smtClean="0">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en-US" altLang="en-US" sz="3600" b="1" dirty="0" smtClean="0">
                <a:latin typeface="Arial" panose="020B0604020202020204" pitchFamily="34" charset="0"/>
                <a:cs typeface="Arial" panose="020B0604020202020204" pitchFamily="34" charset="0"/>
              </a:rPr>
              <a:t>RCW 42.30</a:t>
            </a:r>
          </a:p>
          <a:p>
            <a:pPr algn="ctr" eaLnBrk="1" hangingPunct="1">
              <a:buFont typeface="Arial" panose="020B0604020202020204" pitchFamily="34" charset="0"/>
              <a:buNone/>
            </a:pPr>
            <a:r>
              <a:rPr lang="en-US" altLang="en-US" sz="1800" b="1" dirty="0" smtClean="0">
                <a:latin typeface="Arial" panose="020B0604020202020204" pitchFamily="34" charset="0"/>
                <a:cs typeface="Arial" panose="020B0604020202020204" pitchFamily="34" charset="0"/>
              </a:rPr>
              <a:t>Open Public Meetings Act</a:t>
            </a:r>
          </a:p>
          <a:p>
            <a:pPr algn="ctr" eaLnBrk="1" hangingPunct="1">
              <a:buFont typeface="Arial" panose="020B0604020202020204" pitchFamily="34" charset="0"/>
              <a:buNone/>
            </a:pPr>
            <a:r>
              <a:rPr lang="en-US" altLang="en-US" sz="1800" b="1" dirty="0" smtClean="0">
                <a:latin typeface="Arial" panose="020B0604020202020204" pitchFamily="34" charset="0"/>
                <a:cs typeface="Arial" panose="020B0604020202020204" pitchFamily="34" charset="0"/>
              </a:rPr>
              <a:t>(OPMA)</a:t>
            </a:r>
          </a:p>
        </p:txBody>
      </p:sp>
      <p:pic>
        <p:nvPicPr>
          <p:cNvPr id="5126" name="Picture 8" descr="C:\Users\nancyk1\AppData\Local\Microsoft\Windows\Temporary Internet Files\Content.IE5\OJ5EZJRJ\MC9000451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3657600"/>
            <a:ext cx="27924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C:\Users\nancyk1\AppData\Local\Microsoft\Windows\Temporary Internet Files\Content.IE5\909O1YZG\MC90017435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57600"/>
            <a:ext cx="2662238"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8E10DD0-71F8-410E-AC82-7ECD7FCEFAF7}" type="slidenum">
              <a:rPr lang="en-US" smtClean="0"/>
              <a:pPr>
                <a:defRPr/>
              </a:pPr>
              <a:t>11</a:t>
            </a:fld>
            <a:endParaRPr lang="en-US" dirty="0"/>
          </a:p>
        </p:txBody>
      </p:sp>
    </p:spTree>
    <p:extLst>
      <p:ext uri="{BB962C8B-B14F-4D97-AF65-F5344CB8AC3E}">
        <p14:creationId xmlns:p14="http://schemas.microsoft.com/office/powerpoint/2010/main" val="2866463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457200"/>
          </a:xfrm>
        </p:spPr>
        <p:txBody>
          <a:bodyPr>
            <a:normAutofit fontScale="90000"/>
          </a:bodyPr>
          <a:lstStyle/>
          <a:p>
            <a:pPr eaLnBrk="1" fontAlgn="auto" hangingPunct="1">
              <a:spcAft>
                <a:spcPts val="0"/>
              </a:spcAft>
              <a:defRPr/>
            </a:pPr>
            <a:r>
              <a:rPr lang="en-US" altLang="en-US" sz="3600" b="1" dirty="0" smtClean="0">
                <a:latin typeface="Arial" charset="0"/>
                <a:cs typeface="Arial" charset="0"/>
              </a:rPr>
              <a:t>Intent</a:t>
            </a:r>
          </a:p>
        </p:txBody>
      </p:sp>
      <p:sp>
        <p:nvSpPr>
          <p:cNvPr id="6147" name="Text Placeholder 2"/>
          <p:cNvSpPr>
            <a:spLocks noGrp="1"/>
          </p:cNvSpPr>
          <p:nvPr>
            <p:ph type="body" idx="1"/>
          </p:nvPr>
        </p:nvSpPr>
        <p:spPr>
          <a:xfrm>
            <a:off x="457200" y="762000"/>
            <a:ext cx="4114800" cy="457200"/>
          </a:xfrm>
        </p:spPr>
        <p:txBody>
          <a:bodyPr/>
          <a:lstStyle/>
          <a:p>
            <a:pPr eaLnBrk="1" hangingPunct="1"/>
            <a:r>
              <a:rPr lang="en-US" altLang="en-US" u="sng" dirty="0" smtClean="0">
                <a:solidFill>
                  <a:srgbClr val="FF0000"/>
                </a:solidFill>
                <a:latin typeface="Arial" panose="020B0604020202020204" pitchFamily="34" charset="0"/>
                <a:cs typeface="Arial" panose="020B0604020202020204" pitchFamily="34" charset="0"/>
              </a:rPr>
              <a:t>Open Public Records</a:t>
            </a:r>
            <a:r>
              <a:rPr lang="en-US" altLang="en-US" dirty="0" smtClean="0">
                <a:solidFill>
                  <a:srgbClr val="FF0000"/>
                </a:solidFill>
                <a:latin typeface="Arial" panose="020B0604020202020204" pitchFamily="34" charset="0"/>
                <a:cs typeface="Arial" panose="020B0604020202020204" pitchFamily="34" charset="0"/>
              </a:rPr>
              <a:t> </a:t>
            </a:r>
            <a:r>
              <a:rPr lang="en-US" altLang="en-US" dirty="0" smtClean="0">
                <a:solidFill>
                  <a:srgbClr val="C00000"/>
                </a:solidFill>
                <a:latin typeface="Arial" panose="020B0604020202020204" pitchFamily="34" charset="0"/>
                <a:cs typeface="Arial" panose="020B0604020202020204" pitchFamily="34" charset="0"/>
              </a:rPr>
              <a:t> </a:t>
            </a:r>
          </a:p>
        </p:txBody>
      </p:sp>
      <p:sp>
        <p:nvSpPr>
          <p:cNvPr id="6148" name="Content Placeholder 3"/>
          <p:cNvSpPr>
            <a:spLocks noGrp="1"/>
          </p:cNvSpPr>
          <p:nvPr>
            <p:ph sz="half" idx="2"/>
          </p:nvPr>
        </p:nvSpPr>
        <p:spPr>
          <a:xfrm>
            <a:off x="457200" y="1219200"/>
            <a:ext cx="4040188" cy="5638800"/>
          </a:xfrm>
        </p:spPr>
        <p:txBody>
          <a:bodyPr/>
          <a:lstStyle/>
          <a:p>
            <a:pPr eaLnBrk="1" hangingPunct="1"/>
            <a:r>
              <a:rPr lang="en-US" altLang="en-US" sz="1600" dirty="0" smtClean="0">
                <a:latin typeface="Arial" panose="020B0604020202020204" pitchFamily="34" charset="0"/>
                <a:cs typeface="Arial" panose="020B0604020202020204" pitchFamily="34" charset="0"/>
              </a:rPr>
              <a:t>“The people of this state do not yield their sovereignty to the agencies that serve them.” </a:t>
            </a:r>
          </a:p>
          <a:p>
            <a:pPr eaLnBrk="1" hangingPunct="1"/>
            <a:r>
              <a:rPr lang="en-US" altLang="en-US" sz="1600" dirty="0" smtClean="0">
                <a:latin typeface="Arial" panose="020B0604020202020204" pitchFamily="34" charset="0"/>
                <a:cs typeface="Arial" panose="020B0604020202020204" pitchFamily="34" charset="0"/>
              </a:rPr>
              <a:t>“The people, in delegating authority, do not give their public servants the right to decide what is good for the people to know and what is not good for them to know.” </a:t>
            </a:r>
          </a:p>
          <a:p>
            <a:pPr eaLnBrk="1" hangingPunct="1"/>
            <a:r>
              <a:rPr lang="en-US" altLang="en-US" sz="1600" dirty="0" smtClean="0">
                <a:latin typeface="Arial" panose="020B0604020202020204" pitchFamily="34" charset="0"/>
                <a:cs typeface="Arial" panose="020B0604020202020204" pitchFamily="34" charset="0"/>
              </a:rPr>
              <a:t>“The people insist on remaining informed so that they may maintain control over the instruments that they have created.”</a:t>
            </a:r>
          </a:p>
          <a:p>
            <a:pPr eaLnBrk="1" hangingPunct="1"/>
            <a:r>
              <a:rPr lang="en-US" altLang="en-US" sz="1600" dirty="0" smtClean="0">
                <a:latin typeface="Arial" panose="020B0604020202020204" pitchFamily="34" charset="0"/>
                <a:cs typeface="Arial" panose="020B0604020202020204" pitchFamily="34" charset="0"/>
              </a:rPr>
              <a:t>The “free and open examination of public records is in the public interest, even though such examination may cause inconvenience or embarrassment to public officials or others.”</a:t>
            </a:r>
          </a:p>
          <a:p>
            <a:pPr eaLnBrk="1" hangingPunct="1"/>
            <a:endParaRPr lang="en-US" altLang="en-US" sz="1600" dirty="0" smtClean="0">
              <a:latin typeface="Arial" panose="020B0604020202020204" pitchFamily="34" charset="0"/>
              <a:cs typeface="Arial" panose="020B0604020202020204" pitchFamily="34" charset="0"/>
            </a:endParaRPr>
          </a:p>
        </p:txBody>
      </p:sp>
      <p:sp>
        <p:nvSpPr>
          <p:cNvPr id="6149" name="Text Placeholder 4"/>
          <p:cNvSpPr>
            <a:spLocks noGrp="1"/>
          </p:cNvSpPr>
          <p:nvPr>
            <p:ph type="body" sz="quarter" idx="3"/>
          </p:nvPr>
        </p:nvSpPr>
        <p:spPr>
          <a:xfrm>
            <a:off x="4800600" y="762000"/>
            <a:ext cx="3889375" cy="381000"/>
          </a:xfrm>
        </p:spPr>
        <p:txBody>
          <a:bodyPr rtlCol="0">
            <a:normAutofit lnSpcReduction="10000"/>
          </a:bodyPr>
          <a:lstStyle/>
          <a:p>
            <a:pPr eaLnBrk="1" fontAlgn="auto" hangingPunct="1">
              <a:spcAft>
                <a:spcPts val="0"/>
              </a:spcAft>
              <a:defRPr/>
            </a:pPr>
            <a:r>
              <a:rPr lang="en-US" altLang="en-US" u="sng" dirty="0" smtClean="0">
                <a:solidFill>
                  <a:srgbClr val="003399"/>
                </a:solidFill>
                <a:latin typeface="Arial" charset="0"/>
                <a:cs typeface="Arial" charset="0"/>
              </a:rPr>
              <a:t>Open Public Meetings</a:t>
            </a:r>
            <a:r>
              <a:rPr lang="en-US" altLang="en-US" dirty="0" smtClean="0">
                <a:solidFill>
                  <a:srgbClr val="003399"/>
                </a:solidFill>
                <a:latin typeface="Arial" charset="0"/>
                <a:cs typeface="Arial" charset="0"/>
              </a:rPr>
              <a:t> </a:t>
            </a:r>
          </a:p>
        </p:txBody>
      </p:sp>
      <p:sp>
        <p:nvSpPr>
          <p:cNvPr id="6150" name="Content Placeholder 5"/>
          <p:cNvSpPr>
            <a:spLocks noGrp="1"/>
          </p:cNvSpPr>
          <p:nvPr>
            <p:ph sz="quarter" idx="4"/>
          </p:nvPr>
        </p:nvSpPr>
        <p:spPr>
          <a:xfrm>
            <a:off x="4495800" y="1219200"/>
            <a:ext cx="3886200" cy="4906963"/>
          </a:xfrm>
        </p:spPr>
        <p:txBody>
          <a:bodyPr/>
          <a:lstStyle/>
          <a:p>
            <a:pPr eaLnBrk="1" hangingPunct="1"/>
            <a:r>
              <a:rPr lang="en-US" altLang="en-US" sz="1800" dirty="0" smtClean="0">
                <a:latin typeface="Arial" panose="020B0604020202020204" pitchFamily="34" charset="0"/>
                <a:cs typeface="Arial" panose="020B0604020202020204" pitchFamily="34" charset="0"/>
              </a:rPr>
              <a:t>“</a:t>
            </a:r>
            <a:r>
              <a:rPr lang="en-US" altLang="en-US" sz="1600" dirty="0" smtClean="0">
                <a:latin typeface="Arial" panose="020B0604020202020204" pitchFamily="34" charset="0"/>
                <a:cs typeface="Arial" panose="020B0604020202020204" pitchFamily="34" charset="0"/>
              </a:rPr>
              <a:t>The people of this state do not yield their sovereignty to the agencies which serve them.” </a:t>
            </a:r>
          </a:p>
          <a:p>
            <a:pPr eaLnBrk="1" hangingPunct="1"/>
            <a:r>
              <a:rPr lang="en-US" altLang="en-US" sz="1600" dirty="0" smtClean="0">
                <a:latin typeface="Arial" panose="020B0604020202020204" pitchFamily="34" charset="0"/>
                <a:cs typeface="Arial" panose="020B0604020202020204" pitchFamily="34" charset="0"/>
              </a:rPr>
              <a:t>“The people, in delegating authority, do not give their public servants the right to decide what is good for the people to know and what is not good for them to know.” </a:t>
            </a:r>
          </a:p>
          <a:p>
            <a:pPr eaLnBrk="1" hangingPunct="1"/>
            <a:r>
              <a:rPr lang="en-US" altLang="en-US" sz="1600" dirty="0" smtClean="0">
                <a:latin typeface="Arial" panose="020B0604020202020204" pitchFamily="34" charset="0"/>
                <a:cs typeface="Arial" panose="020B0604020202020204" pitchFamily="34" charset="0"/>
              </a:rPr>
              <a:t>“The people insist on remaining informed so that they may retain control over the instruments they have created.”</a:t>
            </a:r>
          </a:p>
        </p:txBody>
      </p:sp>
      <p:pic>
        <p:nvPicPr>
          <p:cNvPr id="6152" name="Picture 9" descr="C:\Users\nancyk1\AppData\Local\Microsoft\Windows\Temporary Internet Files\Content.IE5\TUCU1U30\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descr="C:\Users\nancyk1\AppData\Local\Microsoft\Windows\Temporary Internet Files\Content.IE5\OJ5EZJRJ\MC9001495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492625"/>
            <a:ext cx="314325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8277A23-D636-450A-8FE0-053380C07591}" type="slidenum">
              <a:rPr lang="en-US" smtClean="0"/>
              <a:pPr>
                <a:defRPr/>
              </a:pPr>
              <a:t>12</a:t>
            </a:fld>
            <a:endParaRPr lang="en-US" dirty="0"/>
          </a:p>
        </p:txBody>
      </p:sp>
    </p:spTree>
    <p:extLst>
      <p:ext uri="{BB962C8B-B14F-4D97-AF65-F5344CB8AC3E}">
        <p14:creationId xmlns:p14="http://schemas.microsoft.com/office/powerpoint/2010/main" val="233637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228600"/>
            <a:ext cx="8382000" cy="762000"/>
          </a:xfrm>
        </p:spPr>
        <p:txBody>
          <a:bodyPr/>
          <a:lstStyle/>
          <a:p>
            <a:pPr eaLnBrk="1" fontAlgn="auto" hangingPunct="1">
              <a:spcAft>
                <a:spcPts val="0"/>
              </a:spcAft>
              <a:defRPr/>
            </a:pPr>
            <a:r>
              <a:rPr lang="en-US" altLang="en-US" sz="3200" b="1" dirty="0" smtClean="0">
                <a:latin typeface="Arial" charset="0"/>
                <a:cs typeface="Arial" charset="0"/>
              </a:rPr>
              <a:t>Application</a:t>
            </a:r>
          </a:p>
        </p:txBody>
      </p:sp>
      <p:sp>
        <p:nvSpPr>
          <p:cNvPr id="3" name="Text Placeholder 2"/>
          <p:cNvSpPr>
            <a:spLocks noGrp="1"/>
          </p:cNvSpPr>
          <p:nvPr>
            <p:ph type="body" idx="1"/>
          </p:nvPr>
        </p:nvSpPr>
        <p:spPr>
          <a:xfrm>
            <a:off x="457200" y="762000"/>
            <a:ext cx="4040188" cy="685800"/>
          </a:xfrm>
        </p:spPr>
        <p:txBody>
          <a:bodyPr rtlCol="0">
            <a:normAutofit fontScale="25000" lnSpcReduction="20000"/>
          </a:bodyPr>
          <a:lstStyle/>
          <a:p>
            <a:pPr eaLnBrk="1" fontAlgn="auto" hangingPunct="1">
              <a:spcAft>
                <a:spcPts val="0"/>
              </a:spcAft>
              <a:defRPr/>
            </a:pPr>
            <a:endParaRPr lang="en-US" dirty="0" smtClean="0">
              <a:solidFill>
                <a:srgbClr val="FF0000"/>
              </a:solidFill>
              <a:latin typeface="Arial" pitchFamily="34" charset="0"/>
              <a:cs typeface="Arial" pitchFamily="34" charset="0"/>
            </a:endParaRPr>
          </a:p>
          <a:p>
            <a:pPr eaLnBrk="1" fontAlgn="auto" hangingPunct="1">
              <a:spcAft>
                <a:spcPts val="0"/>
              </a:spcAft>
              <a:defRPr/>
            </a:pPr>
            <a:endParaRPr lang="en-US" sz="11200" dirty="0" smtClean="0">
              <a:solidFill>
                <a:srgbClr val="FF0000"/>
              </a:solidFill>
              <a:latin typeface="Arial" pitchFamily="34" charset="0"/>
              <a:cs typeface="Arial" pitchFamily="34" charset="0"/>
            </a:endParaRPr>
          </a:p>
          <a:p>
            <a:pPr eaLnBrk="1" fontAlgn="auto" hangingPunct="1">
              <a:spcAft>
                <a:spcPts val="0"/>
              </a:spcAft>
              <a:defRPr/>
            </a:pPr>
            <a:r>
              <a:rPr lang="en-US" sz="9600" u="sng" dirty="0" smtClean="0">
                <a:solidFill>
                  <a:srgbClr val="FF0000"/>
                </a:solidFill>
                <a:latin typeface="Arial" pitchFamily="34" charset="0"/>
                <a:cs typeface="Arial" pitchFamily="34" charset="0"/>
              </a:rPr>
              <a:t>Open Public Records</a:t>
            </a:r>
            <a:r>
              <a:rPr lang="en-US" sz="9600" dirty="0" smtClean="0">
                <a:solidFill>
                  <a:srgbClr val="FF0000"/>
                </a:solidFill>
                <a:latin typeface="Arial" pitchFamily="34" charset="0"/>
                <a:cs typeface="Arial" pitchFamily="34" charset="0"/>
              </a:rPr>
              <a:t> </a:t>
            </a:r>
            <a:r>
              <a:rPr lang="en-US" sz="9600" dirty="0" smtClean="0">
                <a:solidFill>
                  <a:srgbClr val="C00000"/>
                </a:solidFill>
                <a:latin typeface="Arial" pitchFamily="34" charset="0"/>
                <a:cs typeface="Arial" pitchFamily="34" charset="0"/>
              </a:rPr>
              <a:t> </a:t>
            </a:r>
          </a:p>
          <a:p>
            <a:pPr eaLnBrk="1" fontAlgn="auto" hangingPunct="1">
              <a:spcAft>
                <a:spcPts val="0"/>
              </a:spcAft>
              <a:defRPr/>
            </a:pPr>
            <a:endParaRPr lang="en-US" dirty="0" smtClean="0"/>
          </a:p>
        </p:txBody>
      </p:sp>
      <p:sp>
        <p:nvSpPr>
          <p:cNvPr id="7172" name="Content Placeholder 3"/>
          <p:cNvSpPr>
            <a:spLocks noGrp="1"/>
          </p:cNvSpPr>
          <p:nvPr>
            <p:ph sz="half" idx="2"/>
          </p:nvPr>
        </p:nvSpPr>
        <p:spPr>
          <a:xfrm>
            <a:off x="228600" y="1295400"/>
            <a:ext cx="4114800" cy="4830763"/>
          </a:xfrm>
        </p:spPr>
        <p:txBody>
          <a:bodyPr/>
          <a:lstStyle/>
          <a:p>
            <a:pPr eaLnBrk="1" hangingPunct="1"/>
            <a:r>
              <a:rPr lang="en-US" altLang="en-US" sz="1800" dirty="0" smtClean="0">
                <a:latin typeface="Arial" panose="020B0604020202020204" pitchFamily="34" charset="0"/>
                <a:cs typeface="Arial" panose="020B0604020202020204" pitchFamily="34" charset="0"/>
              </a:rPr>
              <a:t>Formerly in RCW 42.17 – now </a:t>
            </a:r>
            <a:r>
              <a:rPr lang="en-US" altLang="en-US" sz="1800" b="1" dirty="0" smtClean="0">
                <a:latin typeface="Arial" panose="020B0604020202020204" pitchFamily="34" charset="0"/>
                <a:cs typeface="Arial" panose="020B0604020202020204" pitchFamily="34" charset="0"/>
              </a:rPr>
              <a:t>RCW 42.56.</a:t>
            </a:r>
          </a:p>
          <a:p>
            <a:pPr eaLnBrk="1" hangingPunct="1"/>
            <a:r>
              <a:rPr lang="en-US" altLang="en-US" sz="1800" dirty="0" smtClean="0">
                <a:latin typeface="Arial" panose="020B0604020202020204" pitchFamily="34" charset="0"/>
                <a:cs typeface="Arial" panose="020B0604020202020204" pitchFamily="34" charset="0"/>
              </a:rPr>
              <a:t>Applies to </a:t>
            </a:r>
            <a:r>
              <a:rPr lang="en-US" altLang="en-US" sz="1800" u="sng" dirty="0" smtClean="0">
                <a:latin typeface="Arial" panose="020B0604020202020204" pitchFamily="34" charset="0"/>
                <a:cs typeface="Arial" panose="020B0604020202020204" pitchFamily="34" charset="0"/>
              </a:rPr>
              <a:t>all</a:t>
            </a:r>
            <a:r>
              <a:rPr lang="en-US" altLang="en-US" sz="1800" dirty="0" smtClean="0">
                <a:latin typeface="Arial" panose="020B0604020202020204" pitchFamily="34" charset="0"/>
                <a:cs typeface="Arial" panose="020B0604020202020204" pitchFamily="34" charset="0"/>
              </a:rPr>
              <a:t> public agencies, state and local. </a:t>
            </a:r>
          </a:p>
          <a:p>
            <a:pPr eaLnBrk="1" hangingPunct="1"/>
            <a:r>
              <a:rPr lang="en-US" altLang="en-US" sz="1800" dirty="0" smtClean="0">
                <a:latin typeface="Arial" panose="020B0604020202020204" pitchFamily="34" charset="0"/>
                <a:cs typeface="Arial" panose="020B0604020202020204" pitchFamily="34" charset="0"/>
              </a:rPr>
              <a:t>Does not apply to courts.</a:t>
            </a:r>
          </a:p>
          <a:p>
            <a:pPr eaLnBrk="1" hangingPunct="1"/>
            <a:r>
              <a:rPr lang="en-US" altLang="en-US" sz="1800" dirty="0" smtClean="0">
                <a:latin typeface="Arial" panose="020B0604020202020204" pitchFamily="34" charset="0"/>
                <a:cs typeface="Arial" panose="020B0604020202020204" pitchFamily="34" charset="0"/>
              </a:rPr>
              <a:t>Application to Legislature – pending.</a:t>
            </a:r>
          </a:p>
          <a:p>
            <a:pPr eaLnBrk="1" hangingPunct="1"/>
            <a:r>
              <a:rPr lang="en-US" altLang="en-US" sz="1800" dirty="0" smtClean="0">
                <a:latin typeface="Arial" panose="020B0604020202020204" pitchFamily="34" charset="0"/>
                <a:cs typeface="Arial" panose="020B0604020202020204" pitchFamily="34" charset="0"/>
              </a:rPr>
              <a:t>Applies to “public records” which are defined to include “writings.”</a:t>
            </a:r>
          </a:p>
          <a:p>
            <a:pPr eaLnBrk="1" hangingPunct="1"/>
            <a:r>
              <a:rPr lang="en-US" altLang="en-US" sz="1800" dirty="0" smtClean="0">
                <a:latin typeface="Arial" panose="020B0604020202020204" pitchFamily="34" charset="0"/>
                <a:cs typeface="Arial" panose="020B0604020202020204" pitchFamily="34" charset="0"/>
              </a:rPr>
              <a:t>Records are open unless there is an exemption authorized by law</a:t>
            </a:r>
            <a:r>
              <a:rPr lang="en-US" altLang="en-US" sz="1900" dirty="0" smtClean="0">
                <a:latin typeface="Arial" panose="020B0604020202020204" pitchFamily="34" charset="0"/>
                <a:cs typeface="Arial" panose="020B0604020202020204" pitchFamily="34" charset="0"/>
              </a:rPr>
              <a:t>.</a:t>
            </a:r>
          </a:p>
          <a:p>
            <a:pPr eaLnBrk="1" hangingPunct="1"/>
            <a:endParaRPr lang="en-US" altLang="en-US" dirty="0" smtClean="0"/>
          </a:p>
        </p:txBody>
      </p:sp>
      <p:sp>
        <p:nvSpPr>
          <p:cNvPr id="7173" name="Text Placeholder 4"/>
          <p:cNvSpPr>
            <a:spLocks noGrp="1"/>
          </p:cNvSpPr>
          <p:nvPr>
            <p:ph type="body" sz="quarter" idx="3"/>
          </p:nvPr>
        </p:nvSpPr>
        <p:spPr>
          <a:xfrm>
            <a:off x="4572000" y="762000"/>
            <a:ext cx="3886200" cy="609600"/>
          </a:xfrm>
        </p:spPr>
        <p:txBody>
          <a:bodyPr/>
          <a:lstStyle/>
          <a:p>
            <a:pPr eaLnBrk="1" hangingPunct="1"/>
            <a:r>
              <a:rPr lang="en-US" altLang="en-US" sz="2400" u="sng" dirty="0" smtClean="0">
                <a:solidFill>
                  <a:srgbClr val="003399"/>
                </a:solidFill>
                <a:latin typeface="Arial" panose="020B0604020202020204" pitchFamily="34" charset="0"/>
                <a:cs typeface="Arial" panose="020B0604020202020204" pitchFamily="34" charset="0"/>
              </a:rPr>
              <a:t>Open Public Meetings</a:t>
            </a:r>
          </a:p>
        </p:txBody>
      </p:sp>
      <p:sp>
        <p:nvSpPr>
          <p:cNvPr id="7174" name="Content Placeholder 5"/>
          <p:cNvSpPr>
            <a:spLocks noGrp="1"/>
          </p:cNvSpPr>
          <p:nvPr>
            <p:ph sz="quarter" idx="4"/>
          </p:nvPr>
        </p:nvSpPr>
        <p:spPr>
          <a:xfrm>
            <a:off x="4419600" y="1371600"/>
            <a:ext cx="3886200" cy="5257800"/>
          </a:xfrm>
        </p:spPr>
        <p:txBody>
          <a:bodyPr/>
          <a:lstStyle/>
          <a:p>
            <a:pPr eaLnBrk="1" hangingPunct="1"/>
            <a:r>
              <a:rPr lang="en-US" altLang="en-US" sz="1800" b="1" dirty="0" smtClean="0">
                <a:latin typeface="Arial" panose="020B0604020202020204" pitchFamily="34" charset="0"/>
                <a:cs typeface="Arial" panose="020B0604020202020204" pitchFamily="34" charset="0"/>
              </a:rPr>
              <a:t>RCW 42.30.</a:t>
            </a:r>
          </a:p>
          <a:p>
            <a:pPr eaLnBrk="1" hangingPunct="1"/>
            <a:r>
              <a:rPr lang="en-US" altLang="en-US" sz="1800" dirty="0" smtClean="0">
                <a:latin typeface="Arial" panose="020B0604020202020204" pitchFamily="34" charset="0"/>
                <a:cs typeface="Arial" panose="020B0604020202020204" pitchFamily="34" charset="0"/>
              </a:rPr>
              <a:t>Applies to all </a:t>
            </a:r>
            <a:r>
              <a:rPr lang="en-US" altLang="en-US" sz="1800" u="sng" dirty="0" smtClean="0">
                <a:latin typeface="Arial" panose="020B0604020202020204" pitchFamily="34" charset="0"/>
                <a:cs typeface="Arial" panose="020B0604020202020204" pitchFamily="34" charset="0"/>
              </a:rPr>
              <a:t>multimember</a:t>
            </a:r>
            <a:r>
              <a:rPr lang="en-US" altLang="en-US" sz="1800" dirty="0" smtClean="0">
                <a:latin typeface="Arial" panose="020B0604020202020204" pitchFamily="34" charset="0"/>
                <a:cs typeface="Arial" panose="020B0604020202020204" pitchFamily="34" charset="0"/>
              </a:rPr>
              <a:t> public agency boards and commission governing bodies, and their committees. </a:t>
            </a:r>
          </a:p>
          <a:p>
            <a:pPr eaLnBrk="1" hangingPunct="1"/>
            <a:r>
              <a:rPr lang="en-US" altLang="en-US" sz="1800" dirty="0" smtClean="0">
                <a:latin typeface="Arial" panose="020B0604020202020204" pitchFamily="34" charset="0"/>
                <a:cs typeface="Arial" panose="020B0604020202020204" pitchFamily="34" charset="0"/>
              </a:rPr>
              <a:t>Does not apply to courts.</a:t>
            </a:r>
          </a:p>
          <a:p>
            <a:pPr eaLnBrk="1" hangingPunct="1"/>
            <a:r>
              <a:rPr lang="en-US" altLang="en-US" sz="1800" dirty="0" smtClean="0">
                <a:latin typeface="Arial" panose="020B0604020202020204" pitchFamily="34" charset="0"/>
                <a:cs typeface="Arial" panose="020B0604020202020204" pitchFamily="34" charset="0"/>
              </a:rPr>
              <a:t>Does not apply to Legislature.</a:t>
            </a:r>
          </a:p>
          <a:p>
            <a:pPr eaLnBrk="1" hangingPunct="1"/>
            <a:r>
              <a:rPr lang="en-US" altLang="en-US" sz="1800" dirty="0" smtClean="0">
                <a:latin typeface="Arial" panose="020B0604020202020204" pitchFamily="34" charset="0"/>
                <a:cs typeface="Arial" panose="020B0604020202020204" pitchFamily="34" charset="0"/>
              </a:rPr>
              <a:t>Requires meetings of governing body to be open gavel-to-gavel, unless there is an exception authorized by law.</a:t>
            </a:r>
            <a:endParaRPr lang="en-US" altLang="en-US" sz="1800" dirty="0" smtClean="0"/>
          </a:p>
        </p:txBody>
      </p:sp>
      <p:pic>
        <p:nvPicPr>
          <p:cNvPr id="7175" name="Picture 10" descr="C:\Users\nancyk1\AppData\Local\Microsoft\Windows\Temporary Internet Files\Content.IE5\OJ5EZJRJ\MC9002310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032356"/>
            <a:ext cx="2057400" cy="14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8277A23-D636-450A-8FE0-053380C07591}" type="slidenum">
              <a:rPr lang="en-US" smtClean="0"/>
              <a:pPr>
                <a:defRPr/>
              </a:pPr>
              <a:t>13</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044946"/>
            <a:ext cx="2238375" cy="1358115"/>
          </a:xfrm>
          <a:prstGeom prst="rect">
            <a:avLst/>
          </a:prstGeom>
        </p:spPr>
      </p:pic>
    </p:spTree>
    <p:extLst>
      <p:ext uri="{BB962C8B-B14F-4D97-AF65-F5344CB8AC3E}">
        <p14:creationId xmlns:p14="http://schemas.microsoft.com/office/powerpoint/2010/main" val="2419200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b="1" dirty="0" smtClean="0">
                <a:latin typeface="Arial" panose="020B0604020202020204" pitchFamily="34" charset="0"/>
                <a:cs typeface="Arial" panose="020B0604020202020204" pitchFamily="34" charset="0"/>
              </a:rPr>
              <a:t>Touchstone:</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536700"/>
            <a:ext cx="3657600" cy="4589463"/>
          </a:xfrm>
        </p:spPr>
        <p:txBody>
          <a:bodyPr rtlCol="0">
            <a:normAutofit fontScale="92500" lnSpcReduction="10000"/>
          </a:bodyPr>
          <a:lstStyle/>
          <a:p>
            <a:pPr marL="114300" indent="0" algn="ctr" eaLnBrk="1" fontAlgn="auto" hangingPunct="1">
              <a:spcAft>
                <a:spcPts val="0"/>
              </a:spcAft>
              <a:buFont typeface="Arial" panose="020B0604020202020204" pitchFamily="34" charset="0"/>
              <a:buNone/>
              <a:defRPr/>
            </a:pPr>
            <a:r>
              <a:rPr lang="en-US" sz="2400" b="1" u="sng" dirty="0">
                <a:solidFill>
                  <a:srgbClr val="FF0000"/>
                </a:solidFill>
                <a:latin typeface="Arial" pitchFamily="34" charset="0"/>
                <a:cs typeface="Arial" pitchFamily="34" charset="0"/>
              </a:rPr>
              <a:t>Open Public Records</a:t>
            </a:r>
          </a:p>
          <a:p>
            <a:pPr eaLnBrk="1" fontAlgn="auto" hangingPunct="1">
              <a:spcAft>
                <a:spcPts val="0"/>
              </a:spcAft>
              <a:defRPr/>
            </a:pPr>
            <a:r>
              <a:rPr lang="en-US" dirty="0" smtClean="0"/>
              <a:t>Records of public agencies are presumed </a:t>
            </a:r>
            <a:r>
              <a:rPr lang="en-US" b="1" u="sng" dirty="0" smtClean="0">
                <a:solidFill>
                  <a:srgbClr val="00CC00"/>
                </a:solidFill>
              </a:rPr>
              <a:t>open</a:t>
            </a:r>
            <a:r>
              <a:rPr lang="en-US" dirty="0" smtClean="0"/>
              <a:t>.</a:t>
            </a:r>
          </a:p>
          <a:p>
            <a:pPr eaLnBrk="1" fontAlgn="auto" hangingPunct="1">
              <a:spcAft>
                <a:spcPts val="0"/>
              </a:spcAft>
              <a:defRPr/>
            </a:pPr>
            <a:r>
              <a:rPr lang="en-US" dirty="0" smtClean="0"/>
              <a:t>PRA is to be liberally construed.</a:t>
            </a:r>
          </a:p>
          <a:p>
            <a:pPr eaLnBrk="1" fontAlgn="auto" hangingPunct="1">
              <a:spcAft>
                <a:spcPts val="0"/>
              </a:spcAft>
              <a:defRPr/>
            </a:pPr>
            <a:r>
              <a:rPr lang="en-US" dirty="0" smtClean="0"/>
              <a:t>Records or information in records can be withheld only by law (e.g. exemption in law).</a:t>
            </a:r>
            <a:endParaRPr lang="en-US" dirty="0"/>
          </a:p>
        </p:txBody>
      </p:sp>
      <p:sp>
        <p:nvSpPr>
          <p:cNvPr id="4" name="Content Placeholder 3"/>
          <p:cNvSpPr>
            <a:spLocks noGrp="1"/>
          </p:cNvSpPr>
          <p:nvPr>
            <p:ph sz="half" idx="2"/>
          </p:nvPr>
        </p:nvSpPr>
        <p:spPr>
          <a:xfrm>
            <a:off x="4419600" y="1536700"/>
            <a:ext cx="3657600" cy="4589463"/>
          </a:xfrm>
        </p:spPr>
        <p:txBody>
          <a:bodyPr rtlCol="0">
            <a:normAutofit fontScale="92500" lnSpcReduction="10000"/>
          </a:bodyPr>
          <a:lstStyle/>
          <a:p>
            <a:pPr marL="114300" indent="0" algn="ctr" eaLnBrk="1" fontAlgn="auto" hangingPunct="1">
              <a:spcAft>
                <a:spcPts val="0"/>
              </a:spcAft>
              <a:buFont typeface="Arial" panose="020B0604020202020204" pitchFamily="34" charset="0"/>
              <a:buNone/>
              <a:defRPr/>
            </a:pPr>
            <a:r>
              <a:rPr lang="en-US" sz="2400" b="1" u="sng" dirty="0">
                <a:solidFill>
                  <a:srgbClr val="003399"/>
                </a:solidFill>
                <a:latin typeface="Arial" pitchFamily="34" charset="0"/>
                <a:cs typeface="Arial" pitchFamily="34" charset="0"/>
              </a:rPr>
              <a:t>Open Public Meetings</a:t>
            </a:r>
          </a:p>
          <a:p>
            <a:pPr eaLnBrk="1" fontAlgn="auto" hangingPunct="1">
              <a:spcAft>
                <a:spcPts val="0"/>
              </a:spcAft>
              <a:defRPr/>
            </a:pPr>
            <a:r>
              <a:rPr lang="en-US" dirty="0" smtClean="0"/>
              <a:t>Meetings of agencies subject to the OPMA are presumed </a:t>
            </a:r>
            <a:r>
              <a:rPr lang="en-US" b="1" u="sng" dirty="0" smtClean="0">
                <a:solidFill>
                  <a:srgbClr val="00CC00"/>
                </a:solidFill>
              </a:rPr>
              <a:t>open</a:t>
            </a:r>
            <a:r>
              <a:rPr lang="en-US" dirty="0" smtClean="0"/>
              <a:t>.</a:t>
            </a:r>
          </a:p>
          <a:p>
            <a:pPr eaLnBrk="1" fontAlgn="auto" hangingPunct="1">
              <a:spcAft>
                <a:spcPts val="0"/>
              </a:spcAft>
              <a:defRPr/>
            </a:pPr>
            <a:r>
              <a:rPr lang="en-US" dirty="0" smtClean="0"/>
              <a:t>OPMA is to be liberally construed.</a:t>
            </a:r>
          </a:p>
          <a:p>
            <a:pPr eaLnBrk="1" fontAlgn="auto" hangingPunct="1">
              <a:spcAft>
                <a:spcPts val="0"/>
              </a:spcAft>
              <a:defRPr/>
            </a:pPr>
            <a:r>
              <a:rPr lang="en-US" dirty="0" smtClean="0"/>
              <a:t>Meetings or parts of meetings can be closed only by law (e.g. executive sessions).</a:t>
            </a:r>
            <a:endParaRPr lang="en-US"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228600"/>
            <a:ext cx="11049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48E10DD0-71F8-410E-AC82-7ECD7FCEFAF7}" type="slidenum">
              <a:rPr lang="en-US" smtClean="0"/>
              <a:pPr>
                <a:defRPr/>
              </a:pPr>
              <a:t>14</a:t>
            </a:fld>
            <a:endParaRPr lang="en-US" dirty="0"/>
          </a:p>
        </p:txBody>
      </p:sp>
    </p:spTree>
    <p:extLst>
      <p:ext uri="{BB962C8B-B14F-4D97-AF65-F5344CB8AC3E}">
        <p14:creationId xmlns:p14="http://schemas.microsoft.com/office/powerpoint/2010/main" val="1164780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Before We Begin… Some OPMA and PRA Transparency Headlines</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5367" y="2286000"/>
            <a:ext cx="3363665" cy="3440112"/>
          </a:xfrm>
        </p:spPr>
      </p:pic>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15</a:t>
            </a:fld>
            <a:endParaRPr lang="en-US" dirty="0"/>
          </a:p>
        </p:txBody>
      </p:sp>
    </p:spTree>
    <p:extLst>
      <p:ext uri="{BB962C8B-B14F-4D97-AF65-F5344CB8AC3E}">
        <p14:creationId xmlns:p14="http://schemas.microsoft.com/office/powerpoint/2010/main" val="13743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15" y="-146485"/>
            <a:ext cx="7924800" cy="1417638"/>
          </a:xfrm>
        </p:spPr>
        <p:txBody>
          <a:bodyPr/>
          <a:lstStyle/>
          <a:p>
            <a:r>
              <a:rPr lang="en-US" sz="3200" b="1" dirty="0" smtClean="0">
                <a:latin typeface="Arial" panose="020B0604020202020204" pitchFamily="34" charset="0"/>
                <a:cs typeface="Arial" panose="020B0604020202020204" pitchFamily="34" charset="0"/>
              </a:rPr>
              <a:t>OPMA</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334703" y="1273535"/>
            <a:ext cx="6767015" cy="1380561"/>
          </a:xfrm>
          <a:prstGeom prst="rect">
            <a:avLst/>
          </a:prstGeom>
        </p:spPr>
      </p:pic>
      <p:pic>
        <p:nvPicPr>
          <p:cNvPr id="6" name="Picture 5"/>
          <p:cNvPicPr>
            <a:picLocks noChangeAspect="1"/>
          </p:cNvPicPr>
          <p:nvPr/>
        </p:nvPicPr>
        <p:blipFill>
          <a:blip r:embed="rId3"/>
          <a:stretch>
            <a:fillRect/>
          </a:stretch>
        </p:blipFill>
        <p:spPr>
          <a:xfrm>
            <a:off x="349155" y="914792"/>
            <a:ext cx="2419350" cy="419100"/>
          </a:xfrm>
          <a:prstGeom prst="rect">
            <a:avLst/>
          </a:prstGeom>
        </p:spPr>
      </p:pic>
      <p:pic>
        <p:nvPicPr>
          <p:cNvPr id="7" name="Picture 6"/>
          <p:cNvPicPr>
            <a:picLocks noChangeAspect="1"/>
          </p:cNvPicPr>
          <p:nvPr/>
        </p:nvPicPr>
        <p:blipFill>
          <a:blip r:embed="rId4"/>
          <a:stretch>
            <a:fillRect/>
          </a:stretch>
        </p:blipFill>
        <p:spPr>
          <a:xfrm>
            <a:off x="18553" y="5492583"/>
            <a:ext cx="4822920" cy="859796"/>
          </a:xfrm>
          <a:prstGeom prst="rect">
            <a:avLst/>
          </a:prstGeom>
        </p:spPr>
      </p:pic>
      <p:pic>
        <p:nvPicPr>
          <p:cNvPr id="8" name="Picture 7"/>
          <p:cNvPicPr>
            <a:picLocks noChangeAspect="1"/>
          </p:cNvPicPr>
          <p:nvPr/>
        </p:nvPicPr>
        <p:blipFill>
          <a:blip r:embed="rId5"/>
          <a:stretch>
            <a:fillRect/>
          </a:stretch>
        </p:blipFill>
        <p:spPr>
          <a:xfrm>
            <a:off x="203048" y="5028267"/>
            <a:ext cx="2362200" cy="514736"/>
          </a:xfrm>
          <a:prstGeom prst="rect">
            <a:avLst/>
          </a:prstGeom>
        </p:spPr>
      </p:pic>
      <p:pic>
        <p:nvPicPr>
          <p:cNvPr id="9" name="Picture 8"/>
          <p:cNvPicPr>
            <a:picLocks noChangeAspect="1"/>
          </p:cNvPicPr>
          <p:nvPr/>
        </p:nvPicPr>
        <p:blipFill>
          <a:blip r:embed="rId6"/>
          <a:stretch>
            <a:fillRect/>
          </a:stretch>
        </p:blipFill>
        <p:spPr>
          <a:xfrm>
            <a:off x="5562620" y="2830057"/>
            <a:ext cx="2839260" cy="863157"/>
          </a:xfrm>
          <a:prstGeom prst="rect">
            <a:avLst/>
          </a:prstGeom>
        </p:spPr>
      </p:pic>
      <p:pic>
        <p:nvPicPr>
          <p:cNvPr id="10" name="Picture 9"/>
          <p:cNvPicPr>
            <a:picLocks noChangeAspect="1"/>
          </p:cNvPicPr>
          <p:nvPr/>
        </p:nvPicPr>
        <p:blipFill>
          <a:blip r:embed="rId7"/>
          <a:stretch>
            <a:fillRect/>
          </a:stretch>
        </p:blipFill>
        <p:spPr>
          <a:xfrm>
            <a:off x="5801555" y="2303162"/>
            <a:ext cx="2600325" cy="517366"/>
          </a:xfrm>
          <a:prstGeom prst="rect">
            <a:avLst/>
          </a:prstGeom>
        </p:spPr>
      </p:pic>
      <p:pic>
        <p:nvPicPr>
          <p:cNvPr id="11" name="Picture 10"/>
          <p:cNvPicPr>
            <a:picLocks noChangeAspect="1"/>
          </p:cNvPicPr>
          <p:nvPr/>
        </p:nvPicPr>
        <p:blipFill>
          <a:blip r:embed="rId8"/>
          <a:stretch>
            <a:fillRect/>
          </a:stretch>
        </p:blipFill>
        <p:spPr>
          <a:xfrm>
            <a:off x="181845" y="3804647"/>
            <a:ext cx="4879169" cy="786962"/>
          </a:xfrm>
          <a:prstGeom prst="rect">
            <a:avLst/>
          </a:prstGeom>
        </p:spPr>
      </p:pic>
      <p:pic>
        <p:nvPicPr>
          <p:cNvPr id="12" name="Picture 11"/>
          <p:cNvPicPr>
            <a:picLocks noChangeAspect="1"/>
          </p:cNvPicPr>
          <p:nvPr/>
        </p:nvPicPr>
        <p:blipFill>
          <a:blip r:embed="rId9"/>
          <a:stretch>
            <a:fillRect/>
          </a:stretch>
        </p:blipFill>
        <p:spPr>
          <a:xfrm>
            <a:off x="334703" y="2840242"/>
            <a:ext cx="1514475" cy="88492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5800" y="161359"/>
            <a:ext cx="1473342" cy="1269117"/>
          </a:xfrm>
          <a:prstGeom prst="rect">
            <a:avLst/>
          </a:prstGeom>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16</a:t>
            </a:fld>
            <a:endParaRPr lang="en-US" dirty="0"/>
          </a:p>
        </p:txBody>
      </p:sp>
      <p:pic>
        <p:nvPicPr>
          <p:cNvPr id="4" name="Picture 3"/>
          <p:cNvPicPr>
            <a:picLocks noChangeAspect="1"/>
          </p:cNvPicPr>
          <p:nvPr/>
        </p:nvPicPr>
        <p:blipFill>
          <a:blip r:embed="rId11"/>
          <a:stretch>
            <a:fillRect/>
          </a:stretch>
        </p:blipFill>
        <p:spPr>
          <a:xfrm>
            <a:off x="5303520" y="4120893"/>
            <a:ext cx="3197788" cy="338186"/>
          </a:xfrm>
          <a:prstGeom prst="rect">
            <a:avLst/>
          </a:prstGeom>
        </p:spPr>
      </p:pic>
      <p:sp>
        <p:nvSpPr>
          <p:cNvPr id="16" name="Down Arrow 15"/>
          <p:cNvSpPr/>
          <p:nvPr/>
        </p:nvSpPr>
        <p:spPr>
          <a:xfrm>
            <a:off x="6775582" y="3759074"/>
            <a:ext cx="166642" cy="318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2"/>
          <a:stretch>
            <a:fillRect/>
          </a:stretch>
        </p:blipFill>
        <p:spPr>
          <a:xfrm>
            <a:off x="5166864" y="4524971"/>
            <a:ext cx="3235016" cy="2215080"/>
          </a:xfrm>
          <a:prstGeom prst="rect">
            <a:avLst/>
          </a:prstGeom>
        </p:spPr>
      </p:pic>
      <p:sp>
        <p:nvSpPr>
          <p:cNvPr id="18" name="Down Arrow 17"/>
          <p:cNvSpPr/>
          <p:nvPr/>
        </p:nvSpPr>
        <p:spPr>
          <a:xfrm>
            <a:off x="6796623" y="4336210"/>
            <a:ext cx="145601" cy="297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28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924800" cy="990600"/>
          </a:xfrm>
        </p:spPr>
        <p:txBody>
          <a:bodyPr/>
          <a:lstStyle/>
          <a:p>
            <a:r>
              <a:rPr lang="en-US" sz="3200" b="1" dirty="0" smtClean="0">
                <a:latin typeface="Arial" panose="020B0604020202020204" pitchFamily="34" charset="0"/>
                <a:cs typeface="Arial" panose="020B0604020202020204" pitchFamily="34" charset="0"/>
              </a:rPr>
              <a:t>PRA</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0" y="1805159"/>
            <a:ext cx="5029200" cy="945117"/>
          </a:xfrm>
          <a:prstGeom prst="rect">
            <a:avLst/>
          </a:prstGeom>
        </p:spPr>
      </p:pic>
      <p:pic>
        <p:nvPicPr>
          <p:cNvPr id="6" name="Picture 5"/>
          <p:cNvPicPr>
            <a:picLocks noChangeAspect="1"/>
          </p:cNvPicPr>
          <p:nvPr/>
        </p:nvPicPr>
        <p:blipFill>
          <a:blip r:embed="rId3"/>
          <a:stretch>
            <a:fillRect/>
          </a:stretch>
        </p:blipFill>
        <p:spPr>
          <a:xfrm>
            <a:off x="228600" y="1090893"/>
            <a:ext cx="2495550" cy="683306"/>
          </a:xfrm>
          <a:prstGeom prst="rect">
            <a:avLst/>
          </a:prstGeom>
        </p:spPr>
      </p:pic>
      <p:pic>
        <p:nvPicPr>
          <p:cNvPr id="7" name="Picture 6"/>
          <p:cNvPicPr>
            <a:picLocks noChangeAspect="1"/>
          </p:cNvPicPr>
          <p:nvPr/>
        </p:nvPicPr>
        <p:blipFill>
          <a:blip r:embed="rId4"/>
          <a:stretch>
            <a:fillRect/>
          </a:stretch>
        </p:blipFill>
        <p:spPr>
          <a:xfrm>
            <a:off x="381000" y="3962400"/>
            <a:ext cx="5418161" cy="1901588"/>
          </a:xfrm>
          <a:prstGeom prst="rect">
            <a:avLst/>
          </a:prstGeom>
        </p:spPr>
      </p:pic>
      <p:pic>
        <p:nvPicPr>
          <p:cNvPr id="8" name="Picture 7"/>
          <p:cNvPicPr>
            <a:picLocks noChangeAspect="1"/>
          </p:cNvPicPr>
          <p:nvPr/>
        </p:nvPicPr>
        <p:blipFill>
          <a:blip r:embed="rId5"/>
          <a:stretch>
            <a:fillRect/>
          </a:stretch>
        </p:blipFill>
        <p:spPr>
          <a:xfrm>
            <a:off x="381000" y="3576638"/>
            <a:ext cx="2952746" cy="385762"/>
          </a:xfrm>
          <a:prstGeom prst="rect">
            <a:avLst/>
          </a:prstGeom>
        </p:spPr>
      </p:pic>
      <p:pic>
        <p:nvPicPr>
          <p:cNvPr id="9" name="Picture 8"/>
          <p:cNvPicPr>
            <a:picLocks noChangeAspect="1"/>
          </p:cNvPicPr>
          <p:nvPr/>
        </p:nvPicPr>
        <p:blipFill>
          <a:blip r:embed="rId6"/>
          <a:stretch>
            <a:fillRect/>
          </a:stretch>
        </p:blipFill>
        <p:spPr>
          <a:xfrm>
            <a:off x="3199092" y="2725347"/>
            <a:ext cx="5200138" cy="821382"/>
          </a:xfrm>
          <a:prstGeom prst="rect">
            <a:avLst/>
          </a:prstGeom>
        </p:spPr>
      </p:pic>
      <p:pic>
        <p:nvPicPr>
          <p:cNvPr id="10" name="Picture 9"/>
          <p:cNvPicPr>
            <a:picLocks noChangeAspect="1"/>
          </p:cNvPicPr>
          <p:nvPr/>
        </p:nvPicPr>
        <p:blipFill>
          <a:blip r:embed="rId7"/>
          <a:stretch>
            <a:fillRect/>
          </a:stretch>
        </p:blipFill>
        <p:spPr>
          <a:xfrm>
            <a:off x="4267200" y="5508752"/>
            <a:ext cx="3982590" cy="1072896"/>
          </a:xfrm>
          <a:prstGeom prst="rect">
            <a:avLst/>
          </a:prstGeom>
        </p:spPr>
      </p:pic>
      <p:pic>
        <p:nvPicPr>
          <p:cNvPr id="11" name="Picture 10"/>
          <p:cNvPicPr>
            <a:picLocks noChangeAspect="1"/>
          </p:cNvPicPr>
          <p:nvPr/>
        </p:nvPicPr>
        <p:blipFill>
          <a:blip r:embed="rId8"/>
          <a:stretch>
            <a:fillRect/>
          </a:stretch>
        </p:blipFill>
        <p:spPr>
          <a:xfrm>
            <a:off x="5956165" y="4648200"/>
            <a:ext cx="2290921" cy="82643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2413" y="8961"/>
            <a:ext cx="2251802" cy="1939671"/>
          </a:xfrm>
          <a:prstGeom prst="rect">
            <a:avLst/>
          </a:prstGeom>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17</a:t>
            </a:fld>
            <a:endParaRPr lang="en-US" dirty="0"/>
          </a:p>
        </p:txBody>
      </p:sp>
    </p:spTree>
    <p:extLst>
      <p:ext uri="{BB962C8B-B14F-4D97-AF65-F5344CB8AC3E}">
        <p14:creationId xmlns:p14="http://schemas.microsoft.com/office/powerpoint/2010/main" val="171074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36"/>
            <a:ext cx="7620000" cy="1143000"/>
          </a:xfrm>
        </p:spPr>
        <p:txBody>
          <a:bodyPr/>
          <a:lstStyle/>
          <a:p>
            <a:pPr algn="ctr"/>
            <a:r>
              <a:rPr lang="en-US" b="1" dirty="0" smtClean="0">
                <a:solidFill>
                  <a:srgbClr val="FF0000"/>
                </a:solidFill>
                <a:latin typeface="Arial" panose="020B0604020202020204" pitchFamily="34" charset="0"/>
                <a:cs typeface="Arial" panose="020B0604020202020204" pitchFamily="34" charset="0"/>
              </a:rPr>
              <a:t>Open Public Meetings Act</a:t>
            </a:r>
            <a:endParaRPr lang="en-US" b="1" dirty="0">
              <a:solidFill>
                <a:srgbClr val="FF000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828800"/>
            <a:ext cx="5296985" cy="4216400"/>
          </a:xfrm>
        </p:spPr>
      </p:pic>
      <p:sp>
        <p:nvSpPr>
          <p:cNvPr id="7" name="Oval Callout 6"/>
          <p:cNvSpPr/>
          <p:nvPr/>
        </p:nvSpPr>
        <p:spPr>
          <a:xfrm flipH="1">
            <a:off x="2407734" y="2743200"/>
            <a:ext cx="1385206" cy="706119"/>
          </a:xfrm>
          <a:prstGeom prst="wedgeEllipseCallout">
            <a:avLst>
              <a:gd name="adj1" fmla="val -44886"/>
              <a:gd name="adj2" fmla="val 115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Second!</a:t>
            </a:r>
            <a:endParaRPr lang="en-US" b="1" dirty="0"/>
          </a:p>
        </p:txBody>
      </p:sp>
      <p:sp>
        <p:nvSpPr>
          <p:cNvPr id="8" name="Oval Callout 7"/>
          <p:cNvSpPr/>
          <p:nvPr/>
        </p:nvSpPr>
        <p:spPr>
          <a:xfrm>
            <a:off x="457200" y="1417638"/>
            <a:ext cx="1676400" cy="2395410"/>
          </a:xfrm>
          <a:prstGeom prst="wedgeEllipseCallout">
            <a:avLst>
              <a:gd name="adj1" fmla="val 87064"/>
              <a:gd name="adj2" fmla="val 64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 move that we approve the purchase of a new popcorn maker!</a:t>
            </a:r>
            <a:endParaRPr lang="en-US" b="1" dirty="0"/>
          </a:p>
        </p:txBody>
      </p:sp>
      <p:sp>
        <p:nvSpPr>
          <p:cNvPr id="9" name="Cloud Callout 8"/>
          <p:cNvSpPr/>
          <p:nvPr/>
        </p:nvSpPr>
        <p:spPr>
          <a:xfrm>
            <a:off x="4648200" y="1143000"/>
            <a:ext cx="3703133" cy="2218219"/>
          </a:xfrm>
          <a:prstGeom prst="cloudCallout">
            <a:avLst>
              <a:gd name="adj1" fmla="val -5828"/>
              <a:gd name="adj2" fmla="val 57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t>(Gee, I wonder how I will vote.  I love popcorn but how much should we spend on this?  This is such an important decision!)</a:t>
            </a:r>
            <a:endParaRPr lang="en-US" sz="1600" b="1" i="1" dirty="0"/>
          </a:p>
        </p:txBody>
      </p:sp>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18</a:t>
            </a:fld>
            <a:endParaRPr lang="en-US" dirty="0"/>
          </a:p>
        </p:txBody>
      </p:sp>
    </p:spTree>
    <p:extLst>
      <p:ext uri="{BB962C8B-B14F-4D97-AF65-F5344CB8AC3E}">
        <p14:creationId xmlns:p14="http://schemas.microsoft.com/office/powerpoint/2010/main" val="315163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304800" y="533400"/>
            <a:ext cx="8382000" cy="1371600"/>
          </a:xfrm>
        </p:spPr>
        <p:txBody>
          <a:bodyPr/>
          <a:lstStyle/>
          <a:p>
            <a:pPr eaLnBrk="1" hangingPunct="1"/>
            <a:r>
              <a:rPr lang="en-US" sz="3200" b="1" dirty="0" smtClean="0">
                <a:latin typeface="Arial" panose="020B0604020202020204" pitchFamily="34" charset="0"/>
                <a:cs typeface="Arial" panose="020B0604020202020204" pitchFamily="34" charset="0"/>
              </a:rPr>
              <a:t>Washington’s Open Public Meetings Act (OPMA) </a:t>
            </a:r>
          </a:p>
        </p:txBody>
      </p:sp>
      <p:sp>
        <p:nvSpPr>
          <p:cNvPr id="5123" name="Rectangle 3"/>
          <p:cNvSpPr>
            <a:spLocks noGrp="1" noChangeArrowheads="1"/>
          </p:cNvSpPr>
          <p:nvPr>
            <p:ph type="body" sz="half" idx="1"/>
          </p:nvPr>
        </p:nvSpPr>
        <p:spPr>
          <a:xfrm>
            <a:off x="838201" y="2362200"/>
            <a:ext cx="7239000" cy="1798638"/>
          </a:xfrm>
        </p:spPr>
        <p:txBody>
          <a:bodyPr/>
          <a:lstStyle/>
          <a:p>
            <a:pPr eaLnBrk="1" hangingPunct="1"/>
            <a:r>
              <a:rPr lang="en-US" sz="2400" dirty="0" smtClean="0">
                <a:latin typeface="Arial" panose="020B0604020202020204" pitchFamily="34" charset="0"/>
                <a:cs typeface="Arial" panose="020B0604020202020204" pitchFamily="34" charset="0"/>
              </a:rPr>
              <a:t>Passed in 1971</a:t>
            </a:r>
          </a:p>
          <a:p>
            <a:pPr eaLnBrk="1" hangingPunct="1"/>
            <a:r>
              <a:rPr lang="en-US" sz="2400" dirty="0" smtClean="0">
                <a:latin typeface="Arial" panose="020B0604020202020204" pitchFamily="34" charset="0"/>
                <a:cs typeface="Arial" panose="020B0604020202020204" pitchFamily="34" charset="0"/>
              </a:rPr>
              <a:t>Requires meetings to be open to the public, gavel to gavel</a:t>
            </a:r>
          </a:p>
          <a:p>
            <a:pPr eaLnBrk="1" hangingPunct="1"/>
            <a:r>
              <a:rPr lang="en-US" sz="2400" dirty="0" smtClean="0">
                <a:latin typeface="Arial" panose="020B0604020202020204" pitchFamily="34" charset="0"/>
                <a:cs typeface="Arial" panose="020B0604020202020204" pitchFamily="34" charset="0"/>
              </a:rPr>
              <a:t>RCW 42.30</a:t>
            </a:r>
          </a:p>
          <a:p>
            <a:pPr eaLnBrk="1" hangingPunct="1">
              <a:buFont typeface="Wingdings" pitchFamily="2" charset="2"/>
              <a:buNone/>
            </a:pPr>
            <a:endParaRPr lang="en-US" sz="2400" dirty="0" smtClean="0"/>
          </a:p>
        </p:txBody>
      </p:sp>
      <p:pic>
        <p:nvPicPr>
          <p:cNvPr id="5124" name="Picture 5" descr="DOOR"/>
          <p:cNvPicPr>
            <a:picLocks noGrp="1" noChangeAspect="1" noChangeArrowheads="1"/>
          </p:cNvPicPr>
          <p:nvPr>
            <p:ph sz="half" idx="2"/>
          </p:nvPr>
        </p:nvPicPr>
        <p:blipFill>
          <a:blip r:embed="rId2"/>
          <a:srcRect/>
          <a:stretch>
            <a:fillRect/>
          </a:stretch>
        </p:blipFill>
        <p:spPr>
          <a:xfrm>
            <a:off x="3886200" y="3657600"/>
            <a:ext cx="1930719" cy="2505075"/>
          </a:xfrm>
          <a:noFill/>
        </p:spPr>
      </p:pic>
      <p:sp>
        <p:nvSpPr>
          <p:cNvPr id="3" name="Slide Number Placeholder 2"/>
          <p:cNvSpPr>
            <a:spLocks noGrp="1"/>
          </p:cNvSpPr>
          <p:nvPr>
            <p:ph type="sldNum" sz="quarter" idx="12"/>
          </p:nvPr>
        </p:nvSpPr>
        <p:spPr/>
        <p:txBody>
          <a:bodyPr/>
          <a:lstStyle/>
          <a:p>
            <a:pPr>
              <a:defRPr/>
            </a:pPr>
            <a:fld id="{7BA58FC3-0988-40AB-9761-07BF02B60246}"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5" descr="data:image/jpeg;base64,/9j/4AAQSkZJRgABAQAAAQABAAD/2wCEAAkGBxQQEhQUExQVFBUVFRUUFBcVFRUYFBoYHBUXFhoVHB0YHiggGBwlHhUVITEiJSkrLi4uFx8zODMuNygtLisBCgoKDg0OGhAQGi4kHCQsLCwsLCwsLCwsLCwsLCwsLCwsLCwsLCwsLCwsNywsLCwsLCwsNywsLCwsLCw3LCwsLP/AABEIAIMAyAMBIgACEQEDEQH/xAAcAAABBQEBAQAAAAAAAAAAAAACAAEDBAYFBwj/xABGEAACAQIEAgYHBQUGBAcAAAABAhEAAwQSITEFQQYiUWFxkRMyQoGhscEUI1Ji0QczkuHwcoKistLxQ5PT8iQ0U1Rjc4P/xAAZAQADAQEBAAAAAAAAAAAAAAAAAQIDBAX/xAAlEQACAgEEAgEFAQAAAAAAAAAAAQIRAxIhMVEEQRMUIjJhkXH/2gAMAwEAAhEDEQA/AIYpwKOKeK9s80ACiAooogtAAgU4FEBRBaBjAUQWnC0QFADAUQWiAowKQAgUYWnAqDiWJNm07qMzADKInrE5RPdJHlSbpWNblhRUgFcro1jWvWhmGqgANGjDUD3iIrsAVMJKUbQSWl0ICpFWkBRgVRIlFGFpKKkAoAYCjUUgKMCgYwWjApwKMLQAwFEFpwKMCkAdp4pUwFPSpDMRlpZaly0staEkYWiAo8tEFoAALThaPLRAUARrRgU1gyJH4m+DEfSpQtJO0NgnQE9gJ8hNEmoB7QCPeJ+oqPGPkt3G/DbdvJSashI07IHkBSvegBArP8V4vbugW1Z8pZc7KFErImC3KATtqQKk6W4/Iq2hM3AWaN8o0A7gST5VlVZpGgAkRJ1ia5c+avtRrjhe7Nz0dFtbYCs3XtG91tSMrQ40jYODtyYV2bloqSCII/rTtHfWB4DxN7VxGyo+VCgAeJBIJ3On8q3PDOKW71pEMpcVUCB9M0AqQp2Oip5VjhzOL0vg1yY9StckwFGBThaMCu85BgKMCnAowKYDAUYFOFowtAwQtGBRBaILSAYLRAUQWiC0gGApqkApUAYzLT5aly04WrERBacLUuWnCUARBaktLqPEUQWhxMqjkbhHI8cpj4xSsCvw1s1m0dfUEzvOs/GrIWg4dYKWratqVtopPgoHOrIWlD8UVN3JnN49bJw18Dc22HnpV3HXSFuOqliAzKo3PMCg4razWLqn2kK+elWrqaNPY09m1J83+hI84xGJ9NczXDmdyDkXVQCYUE/hFADDD7u3qof1jtIEbd9RWWCsoGghdB4v+lFfBNxdD+4ZdjucvV+FeY12dth2WLFupa6tsXN21BUtHdsda1AdbBuW8zoVa8PR3ED4ZzauBWIIM2xJBBjnWW4XZctcARpbCqo03ItOCPMjzrb40h3ZtpfERMgEMA/v1UVEkVE6nCLrXLKM5VmKqSymQ0gGe46wRyIq8q1HgbQFq2QIzW7bGBucgE/AVZVa9TFehWcM/wAmMq0QWjC0YWrJBC0QWjVaMLSGAFowtEFowtAABaILRha4/Fekdiy1y1nHpktPcAhiuYLIUkbNsY7KiUkuQSbOuBSrPdCOkoxtlA5UYgKM6yBmI3ZRMxtPKTpOsPSU01YNUVclPkqZBIBGx1FFkraxEASnC1PkpwlFgQBajxgi3c/sP/lIq4EqHG2ptsPxQv8AEwX60m9gXITJrThKnYSSe0k/GnCUwKWMTqEdpRfO4orJcV6aRedLao1sZkzSSzEiM40hQJ21mtN0hxKJZcF1VyFIXMof1gZA3OxPurz2zct8j3bd0Vy58jTpG+KCatj4dFE5mHZy/rtqYra0hgWlef5hNU1tWV9knloJ+dPntyMoIOZR7P4hXI2bo73DsIGINsxroQVB9wJE16DwWy6r95czIAWZbtuVygSYgwNJryW2y/hcd8D6CncKxnKxOk+7lUtWNOjTdG+lbNdW3cULafS31WHo/wACZj6w1gzzrdZa8lthSdAe0aRtrXrti6t1RcQyrjMp12PjXZ48tmjnzR3sQWjC0YWjCV0GAAWjVaILRhaVjAC0YWiC1UxXFLVm6lq44Rrgm3m0VozSAxMSIE/2l7alyoaRJjcQLNt7hjqIz6kKNBIEsQBJgakV8+DiCu73bsFr7F4SRlDSerqCDrGu4r1/9pvFxYwrWhdCXbuhHtej1DHfqgyNSCDBGteCF+/bYj+tK4fJnqdJnRijSNTwfjvoHVkBBViVlpEkEE7xPcfdGtKsyg3zTA7OdKuZOS4bNNKPY+jHGrd1Rak+kXqwVYTGsCZOnfFaHJXnXRLH2rHpLgYGLMqzIWgA88vMzB+AFXv2fcVvXLzrdfOLstLZvXAC6aQOcjQV2eL5FwSl/hhPHu6NxkohaPZr8fHwrI9Iuldr73DtYxERlLKfRODvoGWRBjuOlYIE/mmN4auiWdJ0iY4mz20WqzXGOkyWnNo2bwdWDdYKqkIc8gyZBy7ivONT+LulT/XZU1kNJgN6jRKxrHh3msp+Q2tjSOFXua5unzDbCSP/ALj9LRoD+0F//Zj/AJ7f9IVj+ufZby1+VCbNw+yec6aVPzzH8UTs43jf2zEJdNsIQMpAYsICuZJIHadKgW8SNIHjr/KouH2Yyzv15/haiGMZLlm0LY+8kA5tRBidqxcm3bNElVE62kPr3J7hoP0+FTE2wsKPaWNPzLXOTjDlHcW16jKPWbXMSB4bGpLnEXzWlyKBc9GTq0iXA7YNKx0Wrlm1Jyll8Bpuaj9Ky7MGHev1EVCeKXD6Y5F+7Omra9Yr20Nzitweh6qj0kzq2kNl7aLCi5axkEZgDG8EQO4zzrUcM6XFLSooSLYCDO0EwOyK4V3hxVmRhqLhB7JDVQxdnrEKG0EGXAHdAjsouSezHS9o2LdNrn/w/wAR/wBNCem1we1bnuB+orDmw8+qf49/GBUZwz/h/wAZ/wBNVqk/bJaj0jf4bp00gF7cExLI0DWJOWDXeTpzggozXSTAnLZuAExJgcuzevHnw7/hHhmJ+lA9tuxNPzH41UZSRMoRZ6L0o/aTbR7C4UlouBrpZSqlBpl111kk9kCuD+07jacQsWntZMlo5bgZ1F1mdQ5CodciZN51L7aV5/xEMrSwGh6pBmdfhS4cSxK5c0x2mImDp41Lm3yCgludHj2Jv3EF19Q5FtnL5nZkEgEHrRlIgkfE1wtv51bxOIBQKABqDAAnYgyZJG+21Ug315Viy0S5iDMDnE6ilUbmI7/j30qANhg+IfZEuBQU9JIBV8jnlADAwuskb6qJGtT9DOJfZbmd9QVZUVTaJLZYGfUMvu76lwXCMPft3Ll25eUojC0LcFC2ks8qYTbYydYjnnsZh0t3UCN6RQRJYKroxWRbaCRM+0NDGm8VOKbpA4bWdzjmPN43L8iXEyuwIUA/EVybN1+pLt+7LNtr1Wgnv0FRByLVy3MkSfzRz05+yNNqEXYbn1bUe8hRHjvW6erdiqixhrr/AHALt1mbPtqoaNdOyfOiwd5zbclmkkhTzg5Bp/E1VMPe1tTOik+YbT5VLg3JsnUyGUntg3bY92gNN8AiXEX3/wDEEO0ArkjxaY8gKnwrsbsFmIFoEg7ZtK5N+8ct6J1YRv2MdPhV7DXvvn109GB3Tpz86dbgda0/WHg/+Vqhf/zOG7gf81RWbwnwVz8CPrUFvFg4iyw1CDUjbmaTAfDMPs94/mTw0zGmxOJhsFoOuLM76dcbedVcO2XDXF13AG8mAe7vpsQ0vgoB6vop0OkMvlSaGmW8LiMz4xYACkxEz++YVJiYy4f+9/nH61RwlyLmMOsOTGh1+9Y6e6p7rkrhwFYkM2gUndljlSrYZuONXIuO35gfMKfrXFZwbh74+VWON45S1zXkhGhHsJ2jx8q5K4oZ9+yqiKRyQg9AN9LhjUz6o7+6pcZaBfEQBLWz7zoapAsLDDK2b0m0axBEjuqe6xN26YOVrWUGDExtQAraAHDGBpp/igjv3qouHi1cWB1binl2sPPailstjQypbMI1ElTr5GmuD9+IMMcy6b9aaBFTH2gr6c1VvhtrvtUWFukEQcvImTt30sWetqDoAN2Pb2moJqPZRYxNsrrpBJAhgToewax3kVWzVNjLhJkgCYOn17agmkAWanoQ0UqVAd3FXQLZRQwJgmT1Z3K8hzPf41z0xCkHMDJ3ggGRs0Rt3fzrQP0Tdt3Y/wD5P+tTW+irwQzyN9bLTvMiDvWcWkhpM5uDuFmJLZlyODMhhsRtqy9Xt11qncvmGMkZu71fCtXgujYTMDcumVK6WyCB75oX6KoIKPdMHZ7akQdDsskx8auMw0s4DPOskSoB7BrMjvqbC3IR9Zg215S37w6j+5Wjs8AtpEq7kfiDnbuVY+FWLGFCs4RVTq2hAtkDe7yCTNU5gonD4ZwwXLd4vda29tVeyrLHpWkzbJOwgDzqAcOvEtoIMRJWFj38601mw2YyD1nAzZHMLlUFvU2mpmsPzjyeZ/gp6w0GZtcJYFgXEOhUZeUDU++prXBwogMfMfpXZuWDnQaai57Lcgv5e+rIwTkiB27qw+aUtYaDijhaj/upruECjTtXx9YdtaFuEXuQTl/xLcVQ4ng7ltWLDaCdCR6w5hY+NGsNJSOFiY+Y7T3U4ssCCG1BB1M6gyPlXTeywJ0O/wCBu0/k1oWVl1IPuR/9NGoNJz8dnuakqpyBCAGMxIka9/yrkW8BcVFJZGZVIIBYsSDttvvXXv402pzI/iVIEeMVy344BMLrnLAyvaewd/bTj+gf7Kd2w0OD6RQ5kFhESNlJqG+StwHX1dtCDrvpz0q2/G3IIGk8lAHz3qniMTn1YTGg2Huq0iLRUYQpEsdZ79CTVZ8axJI9oQfD9atuR3gc9C1QrYtHdzz9hl2HeddxpqaTGjnMf68KRqRbE7ba/OiGGPbHnUjIGPfTVaeygGmcnTdfPajuWE0CsZnUlYEEe+igKab0qsXMMANDPhP1FKpA9L+0n8XxFOMUfxDzFVvQ/wBr3f7UX2cfm+H+mvN1Psm2WBiz2/15U/2v83y/SqnoR2nz/wBqOzYDHKpE6kAuomATGunI+VCcn7YW2WPtv5vgP0obd8lnYNJb0a6QT1VY6Dnq9QphUOY+ksAIUz/ehvWzEr1eYCkmDyiunjeH2ciQq3F0JR1ZFYRIeZzOpHMbEjfUVrGEvbN44Z+9iovEBmy51nXQ5Z0E6AxnPcNauAyASRlY5es2S4mUHMxA9YEwI6p33p7/AA7Dly1uwqDlprzgnLAnlIGwFK4o5ySe2frW0Y0UklwQso9NZykn7u9mzXM4kC17hqxjtiuh6cqNFEDcqD8SDrVG4UAkhRpuQTtzgAk7jYUV3AW2uHqkvbKehVS7Zrk6CICBtUiCJkjU1YVfJI2MLqBb1zvlR1S4M0IGKyRqup21EbGufxbFzZa2GDMermGk9aAI0y7gkHWdJPLvcUK4UNbCD075cxAhESA/VE6MxPW2PU1G1Z5T2CufLlp0jOc62RcONLE6zqe/nTHEHmf8NVwe40s3jXM8ku2ZWyyb57fhQG//AFlX9KhP9TQMp/2pfJPthbJDr7Kn+4n6VDes5tmKH8qoB7+rTwaUHsNHyzXtitnGv8JxHLEFp5AlfrUF3gNw7ST2td5+GStACacOav6nJ2FmctdF7h9Y5R+XrH4iuamAzuURmGpC50ImOWg0O+9baapqxF9lnqtbFzLpvmKnXs2NXDyZO7GqMtiOD3be4b3IT8pqocNcH/Due+2/6VvwT30sx76S8yXsRgThmHsHtMhl+dKt26htwD4waVP6x9AesHozhP8A0E8jQWuiWDY62R7nuD5NT0q7lydBDiOhuDLfum916+Pk9VMb0IwRgm0xI2Pp78jwOfSlSoaB8FOz0PwduAloqN4Fy7ExE+tRW+F2lUMFMk6ku5+Z0pUqGk4uxpuzpXuDWTup5e2/Z415T0i4rdtXmRGhVYQCqH4sCaalWeTbSCf3M5r8XullfMA/WTMqIrZSYKyoBiKsYbHvaZjbIUuVZyFXMzCSGJiSZJM0qVWii9cxbuXZjJz7kCfPnUdu4TMnn9RSpVOldE0hYe4WZQToR9KtWx1m7jHzpUqzcV0dUMcXykdLD4VCDI7O2phg0g6bban9aalVKEa4Q3jh0v4RXMKoG3bzPaKq3bYHLkaVKo0Rvgfxw6X8KmMuFTpHkPrSt3iZmP4V/SnpVShHownCKWyA9KdfDsFcnF4txdtkESbVwbL+Md1KlVKEd9jGkTpxC5mUSNfyr+lMOI3JOq780Q/SlSqlCPQUi39rbX1f+Wn6UqVKloj0XFKj/9k="/>
          <p:cNvSpPr>
            <a:spLocks noChangeAspect="1" noChangeArrowheads="1"/>
          </p:cNvSpPr>
          <p:nvPr/>
        </p:nvSpPr>
        <p:spPr bwMode="auto">
          <a:xfrm>
            <a:off x="63500" y="-855663"/>
            <a:ext cx="1905000" cy="124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3075" name="Rectangle 2"/>
          <p:cNvSpPr>
            <a:spLocks noChangeArrowheads="1"/>
          </p:cNvSpPr>
          <p:nvPr/>
        </p:nvSpPr>
        <p:spPr bwMode="auto">
          <a:xfrm>
            <a:off x="990600" y="901700"/>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600" dirty="0">
                <a:latin typeface="Arial" panose="020B0604020202020204" pitchFamily="34" charset="0"/>
              </a:rPr>
              <a:t>"A popular Government without popular information, or the means of acquiring it, is but a prologue to a farce or a tragedy; or, perhaps both. Knowledge will forever govern ignorance....”  ~ </a:t>
            </a:r>
            <a:r>
              <a:rPr lang="en-US" altLang="en-US" sz="1600" i="1" dirty="0">
                <a:latin typeface="Arial" panose="020B0604020202020204" pitchFamily="34" charset="0"/>
              </a:rPr>
              <a:t>James Madison</a:t>
            </a:r>
          </a:p>
        </p:txBody>
      </p:sp>
      <p:pic>
        <p:nvPicPr>
          <p:cNvPr id="3076" name="Picture 7" descr="C:\Users\nancyk1\AppData\Local\Microsoft\Windows\Temporary Internet Files\Content.IE5\ECTOY37A\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789462"/>
            <a:ext cx="876073" cy="12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3"/>
          <p:cNvSpPr>
            <a:spLocks noChangeArrowheads="1"/>
          </p:cNvSpPr>
          <p:nvPr/>
        </p:nvSpPr>
        <p:spPr bwMode="auto">
          <a:xfrm>
            <a:off x="1522139" y="3648968"/>
            <a:ext cx="480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600" dirty="0">
                <a:latin typeface="Arial" panose="020B0604020202020204" pitchFamily="34" charset="0"/>
              </a:rPr>
              <a:t>"...a nation that is afraid to let its people judge the truth and falsehood in an open market is afraid of its people." ~ </a:t>
            </a:r>
            <a:r>
              <a:rPr lang="en-US" altLang="en-US" sz="1600" i="1" dirty="0">
                <a:latin typeface="Arial" panose="020B0604020202020204" pitchFamily="34" charset="0"/>
              </a:rPr>
              <a:t>John F. Kennedy </a:t>
            </a:r>
          </a:p>
          <a:p>
            <a:pPr eaLnBrk="1" hangingPunct="1">
              <a:spcBef>
                <a:spcPct val="0"/>
              </a:spcBef>
              <a:buClrTx/>
              <a:buFontTx/>
              <a:buNone/>
            </a:pPr>
            <a:endParaRPr lang="en-US" altLang="en-US" sz="1800" i="1" dirty="0">
              <a:latin typeface="Arial" panose="020B0604020202020204" pitchFamily="34" charset="0"/>
            </a:endParaRPr>
          </a:p>
          <a:p>
            <a:pPr eaLnBrk="1" hangingPunct="1">
              <a:spcBef>
                <a:spcPct val="0"/>
              </a:spcBef>
              <a:buClrTx/>
              <a:buFontTx/>
              <a:buNone/>
            </a:pPr>
            <a:endParaRPr lang="en-US" altLang="en-US" sz="1800" i="1" dirty="0">
              <a:latin typeface="Arial" panose="020B0604020202020204" pitchFamily="34" charset="0"/>
            </a:endParaRPr>
          </a:p>
        </p:txBody>
      </p:sp>
      <p:pic>
        <p:nvPicPr>
          <p:cNvPr id="3078" name="Picture 8" descr="C:\Users\nancyk1\AppData\Local\Microsoft\Windows\Temporary Internet Files\Content.IE5\ECTOY37A\MC9001514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691761"/>
            <a:ext cx="753043" cy="105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4"/>
          <p:cNvSpPr>
            <a:spLocks noChangeArrowheads="1"/>
          </p:cNvSpPr>
          <p:nvPr/>
        </p:nvSpPr>
        <p:spPr bwMode="auto">
          <a:xfrm>
            <a:off x="2590800" y="5051197"/>
            <a:ext cx="5715000" cy="207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r>
              <a:rPr lang="en-US" altLang="en-US" sz="1400" dirty="0">
                <a:latin typeface="Arial" panose="020B0604020202020204" pitchFamily="34" charset="0"/>
              </a:rPr>
              <a:t>“It has been said time and again in our history by political and other observers that an informed and active electorate is an essential ingredient, if not the </a:t>
            </a:r>
            <a:r>
              <a:rPr lang="en-US" altLang="en-US" sz="1400" i="1" dirty="0">
                <a:latin typeface="Arial" panose="020B0604020202020204" pitchFamily="34" charset="0"/>
              </a:rPr>
              <a:t>sine qua non*</a:t>
            </a:r>
            <a:r>
              <a:rPr lang="en-US" altLang="en-US" sz="1400" dirty="0">
                <a:latin typeface="Arial" panose="020B0604020202020204" pitchFamily="34" charset="0"/>
              </a:rPr>
              <a:t> in regard to a socially effective and desirable continuation of our democratic form of representative government.” </a:t>
            </a:r>
          </a:p>
          <a:p>
            <a:pPr>
              <a:spcBef>
                <a:spcPct val="0"/>
              </a:spcBef>
              <a:buClrTx/>
              <a:buFontTx/>
              <a:buNone/>
            </a:pPr>
            <a:r>
              <a:rPr lang="en-US" altLang="en-US" sz="1400" dirty="0">
                <a:latin typeface="Arial" panose="020B0604020202020204" pitchFamily="34" charset="0"/>
              </a:rPr>
              <a:t>~  </a:t>
            </a:r>
            <a:r>
              <a:rPr lang="en-US" altLang="en-US" sz="1400" i="1" dirty="0">
                <a:latin typeface="Arial" panose="020B0604020202020204" pitchFamily="34" charset="0"/>
              </a:rPr>
              <a:t>Washington State Supreme Court </a:t>
            </a:r>
          </a:p>
          <a:p>
            <a:pPr>
              <a:spcBef>
                <a:spcPct val="0"/>
              </a:spcBef>
              <a:buClrTx/>
              <a:buFontTx/>
              <a:buNone/>
            </a:pPr>
            <a:endParaRPr lang="en-US" altLang="en-US" sz="1600" i="1" dirty="0">
              <a:latin typeface="Arial" panose="020B0604020202020204" pitchFamily="34" charset="0"/>
            </a:endParaRPr>
          </a:p>
          <a:p>
            <a:pPr algn="r">
              <a:spcBef>
                <a:spcPct val="0"/>
              </a:spcBef>
              <a:buClrTx/>
              <a:buFontTx/>
              <a:buNone/>
            </a:pPr>
            <a:r>
              <a:rPr lang="en-US" altLang="en-US" sz="1200" i="1" dirty="0">
                <a:latin typeface="Arial" panose="020B0604020202020204" pitchFamily="34" charset="0"/>
              </a:rPr>
              <a:t>*indispensable action</a:t>
            </a:r>
          </a:p>
          <a:p>
            <a:pPr eaLnBrk="1" hangingPunct="1">
              <a:spcBef>
                <a:spcPct val="0"/>
              </a:spcBef>
              <a:buClrTx/>
              <a:buFontTx/>
              <a:buNone/>
            </a:pPr>
            <a:endParaRPr lang="en-US" altLang="en-US" sz="1600" i="1" dirty="0">
              <a:latin typeface="Arial" panose="020B0604020202020204" pitchFamily="34" charset="0"/>
            </a:endParaRPr>
          </a:p>
        </p:txBody>
      </p:sp>
      <p:sp>
        <p:nvSpPr>
          <p:cNvPr id="6" name="TextBox 5"/>
          <p:cNvSpPr txBox="1"/>
          <p:nvPr/>
        </p:nvSpPr>
        <p:spPr>
          <a:xfrm>
            <a:off x="304800" y="177800"/>
            <a:ext cx="7924800" cy="584200"/>
          </a:xfrm>
          <a:prstGeom prst="rect">
            <a:avLst/>
          </a:prstGeom>
          <a:noFill/>
        </p:spPr>
        <p:txBody>
          <a:bodyPr>
            <a:spAutoFit/>
          </a:bodyPr>
          <a:lstStyle/>
          <a:p>
            <a:pPr>
              <a:defRPr/>
            </a:pPr>
            <a:r>
              <a:rPr lang="en-US" sz="3200" b="1" dirty="0">
                <a:solidFill>
                  <a:schemeClr val="tx2"/>
                </a:solidFill>
                <a:latin typeface="+mn-lt"/>
                <a:cs typeface="+mn-cs"/>
              </a:rPr>
              <a:t>Historical Open Government Principles</a:t>
            </a:r>
          </a:p>
        </p:txBody>
      </p:sp>
      <p:pic>
        <p:nvPicPr>
          <p:cNvPr id="3082" name="Picture 10"/>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57200" y="5051196"/>
            <a:ext cx="2025650" cy="157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2</a:t>
            </a:fld>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3299" y="2011975"/>
            <a:ext cx="2818279" cy="1503082"/>
          </a:xfrm>
          <a:prstGeom prst="rect">
            <a:avLst/>
          </a:prstGeom>
        </p:spPr>
      </p:pic>
    </p:spTree>
    <p:extLst>
      <p:ext uri="{BB962C8B-B14F-4D97-AF65-F5344CB8AC3E}">
        <p14:creationId xmlns:p14="http://schemas.microsoft.com/office/powerpoint/2010/main" val="708561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Purpose </a:t>
            </a:r>
          </a:p>
        </p:txBody>
      </p:sp>
      <p:sp>
        <p:nvSpPr>
          <p:cNvPr id="7171" name="Rectangle 3"/>
          <p:cNvSpPr>
            <a:spLocks noGrp="1" noChangeArrowheads="1"/>
          </p:cNvSpPr>
          <p:nvPr>
            <p:ph idx="1"/>
          </p:nvPr>
        </p:nvSpPr>
        <p:spPr/>
        <p:txBody>
          <a:bodyPr/>
          <a:lstStyle/>
          <a:p>
            <a:pPr eaLnBrk="1" hangingPunct="1">
              <a:lnSpc>
                <a:spcPct val="90000"/>
              </a:lnSpc>
            </a:pPr>
            <a:r>
              <a:rPr lang="en-US" dirty="0" smtClean="0">
                <a:latin typeface="Arial" panose="020B0604020202020204" pitchFamily="34" charset="0"/>
                <a:cs typeface="Arial" panose="020B0604020202020204" pitchFamily="34" charset="0"/>
              </a:rPr>
              <a:t>“The people do not yield their sovereignty to the agencies which serve them.”</a:t>
            </a:r>
          </a:p>
          <a:p>
            <a:pPr eaLnBrk="1" hangingPunct="1">
              <a:lnSpc>
                <a:spcPct val="90000"/>
              </a:lnSpc>
            </a:pPr>
            <a:r>
              <a:rPr lang="en-US" dirty="0" smtClean="0">
                <a:latin typeface="Arial" panose="020B0604020202020204" pitchFamily="34" charset="0"/>
                <a:cs typeface="Arial" panose="020B0604020202020204" pitchFamily="34" charset="0"/>
              </a:rPr>
              <a:t>“The people, in delegating authority, do not give public servants the right to decide what is good for the people to know and what is not good for them to know.”</a:t>
            </a:r>
          </a:p>
          <a:p>
            <a:pPr eaLnBrk="1" hangingPunct="1">
              <a:lnSpc>
                <a:spcPct val="90000"/>
              </a:lnSpc>
            </a:pPr>
            <a:r>
              <a:rPr lang="en-US" dirty="0" smtClean="0">
                <a:latin typeface="Arial" panose="020B0604020202020204" pitchFamily="34" charset="0"/>
                <a:cs typeface="Arial" panose="020B0604020202020204" pitchFamily="34" charset="0"/>
              </a:rPr>
              <a:t>“The people insist on remaining informed so they may retain control over the instruments they have created.”</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endParaRPr lang="en-US" dirty="0">
              <a:latin typeface="Arial" panose="020B0604020202020204" pitchFamily="34" charset="0"/>
              <a:cs typeface="Arial" panose="020B0604020202020204" pitchFamily="34" charset="0"/>
            </a:endParaRPr>
          </a:p>
          <a:p>
            <a:pPr marL="114300" indent="0" eaLnBrk="1" hangingPunct="1">
              <a:lnSpc>
                <a:spcPct val="90000"/>
              </a:lnSpc>
              <a:buNone/>
            </a:pPr>
            <a:r>
              <a:rPr lang="en-US" sz="1800" i="1" dirty="0" smtClean="0">
                <a:latin typeface="Arial" panose="020B0604020202020204" pitchFamily="34" charset="0"/>
                <a:cs typeface="Arial" panose="020B0604020202020204" pitchFamily="34" charset="0"/>
              </a:rPr>
              <a:t>~ RCW 42.30.010</a:t>
            </a:r>
          </a:p>
        </p:txBody>
      </p:sp>
      <p:pic>
        <p:nvPicPr>
          <p:cNvPr id="4098" name="Picture 2" descr="C:\Users\nancyk1\AppData\Local\Microsoft\Windows\Temporary Internet Files\Content.IE5\I7QD59XB\MC90014984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465522"/>
            <a:ext cx="2497248" cy="19156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Purpose (Cont.)</a:t>
            </a:r>
          </a:p>
        </p:txBody>
      </p:sp>
      <p:sp>
        <p:nvSpPr>
          <p:cNvPr id="6147" name="Rectangle 3"/>
          <p:cNvSpPr>
            <a:spLocks noGrp="1" noChangeArrowheads="1"/>
          </p:cNvSpPr>
          <p:nvPr>
            <p:ph idx="1"/>
          </p:nvPr>
        </p:nvSpPr>
        <p:spPr/>
        <p:txBody>
          <a:bodyPr/>
          <a:lstStyle/>
          <a:p>
            <a:pPr eaLnBrk="1" hangingPunct="1"/>
            <a:r>
              <a:rPr lang="en-US" sz="2000" dirty="0" smtClean="0">
                <a:latin typeface="Arial" panose="020B0604020202020204" pitchFamily="34" charset="0"/>
                <a:cs typeface="Arial" panose="020B0604020202020204" pitchFamily="34" charset="0"/>
              </a:rPr>
              <a:t>Public commissions, boards, councils, etc. listed in OPMA are agencies of this state that exist to aid in the conduct of the people’s business.</a:t>
            </a:r>
          </a:p>
          <a:p>
            <a:pPr eaLnBrk="1" hangingPunct="1"/>
            <a:r>
              <a:rPr lang="en-US" sz="2000" dirty="0" smtClean="0">
                <a:latin typeface="Arial" panose="020B0604020202020204" pitchFamily="34" charset="0"/>
                <a:cs typeface="Arial" panose="020B0604020202020204" pitchFamily="34" charset="0"/>
              </a:rPr>
              <a:t>Their actions are to be taken openly and deliberations conducted openly.</a:t>
            </a:r>
          </a:p>
          <a:p>
            <a:pPr marL="114300" indent="0" eaLnBrk="1" hangingPunct="1">
              <a:buNone/>
            </a:pPr>
            <a:r>
              <a:rPr lang="en-US" sz="1800" i="1" dirty="0" smtClean="0">
                <a:latin typeface="Arial" panose="020B0604020202020204" pitchFamily="34" charset="0"/>
                <a:cs typeface="Arial" panose="020B0604020202020204" pitchFamily="34" charset="0"/>
              </a:rPr>
              <a:t>~ RCW 42.30.010</a:t>
            </a:r>
          </a:p>
          <a:p>
            <a:pPr marL="114300" indent="0" eaLnBrk="1" hangingPunct="1">
              <a:buNone/>
            </a:pPr>
            <a:endParaRPr lang="en-US" sz="2000" i="1"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Act is to be “liberally construed.” </a:t>
            </a:r>
          </a:p>
          <a:p>
            <a:pPr marL="114300" indent="0">
              <a:buNone/>
            </a:pPr>
            <a:r>
              <a:rPr lang="en-US" sz="1800" i="1" dirty="0">
                <a:latin typeface="Arial" panose="020B0604020202020204" pitchFamily="34" charset="0"/>
                <a:cs typeface="Arial" panose="020B0604020202020204" pitchFamily="34" charset="0"/>
              </a:rPr>
              <a:t>~ RCW 42.30.910</a:t>
            </a:r>
          </a:p>
          <a:p>
            <a:pPr marL="114300" indent="0" eaLnBrk="1" hangingPunct="1">
              <a:buNone/>
            </a:pPr>
            <a:endParaRPr lang="en-US" sz="2000" i="1"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purpose of the OPMA is to allow the public to view the “</a:t>
            </a:r>
            <a:r>
              <a:rPr lang="en-US" sz="2000" b="1" dirty="0" smtClean="0">
                <a:latin typeface="Arial" panose="020B0604020202020204" pitchFamily="34" charset="0"/>
                <a:cs typeface="Arial" panose="020B0604020202020204" pitchFamily="34" charset="0"/>
              </a:rPr>
              <a:t>decisonmaking process</a:t>
            </a:r>
            <a:r>
              <a:rPr lang="en-US" sz="2000" dirty="0" smtClean="0">
                <a:latin typeface="Arial" panose="020B0604020202020204" pitchFamily="34" charset="0"/>
                <a:cs typeface="Arial" panose="020B0604020202020204" pitchFamily="34" charset="0"/>
              </a:rPr>
              <a:t>.” </a:t>
            </a:r>
          </a:p>
          <a:p>
            <a:pPr marL="114300" indent="0">
              <a:buNone/>
            </a:pPr>
            <a:r>
              <a:rPr lang="en-US" sz="1800" i="1" dirty="0" smtClean="0">
                <a:latin typeface="Arial" panose="020B0604020202020204" pitchFamily="34" charset="0"/>
                <a:cs typeface="Arial" panose="020B0604020202020204" pitchFamily="34" charset="0"/>
              </a:rPr>
              <a:t>~ Washington State Supreme Court</a:t>
            </a:r>
          </a:p>
          <a:p>
            <a:endParaRPr lang="en-US" sz="1800" dirty="0" smtClean="0">
              <a:latin typeface="Arial" panose="020B0604020202020204" pitchFamily="34" charset="0"/>
              <a:cs typeface="Arial" panose="020B0604020202020204" pitchFamily="34" charset="0"/>
            </a:endParaRPr>
          </a:p>
        </p:txBody>
      </p:sp>
      <p:pic>
        <p:nvPicPr>
          <p:cNvPr id="3074" name="Picture 2" descr="C:\Users\nancyk1\AppData\Local\Microsoft\Windows\Temporary Internet Files\Content.IE5\909O1YZG\MC9004404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355" y="30480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664" y="5486400"/>
            <a:ext cx="1046018" cy="104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7696200" cy="6297108"/>
          </a:xfrm>
          <a:prstGeom prst="rect">
            <a:avLst/>
          </a:prstGeom>
        </p:spPr>
        <p:txBody>
          <a:bodyPr wrap="square">
            <a:spAutoFit/>
          </a:bodyPr>
          <a:lstStyle/>
          <a:p>
            <a:pPr marL="0" indent="0" fontAlgn="auto">
              <a:lnSpc>
                <a:spcPct val="120000"/>
              </a:lnSpc>
              <a:spcBef>
                <a:spcPts val="0"/>
              </a:spcBef>
              <a:spcAft>
                <a:spcPts val="0"/>
              </a:spcAft>
              <a:buFont typeface="Arial" charset="0"/>
              <a:buNone/>
              <a:defRPr/>
            </a:pPr>
            <a:r>
              <a:rPr lang="en-US" sz="3200" b="1" dirty="0" smtClean="0">
                <a:solidFill>
                  <a:schemeClr val="tx2"/>
                </a:solidFill>
                <a:latin typeface="Arial" panose="020B0604020202020204" pitchFamily="34" charset="0"/>
                <a:cs typeface="Arial" panose="020B0604020202020204" pitchFamily="34" charset="0"/>
              </a:rPr>
              <a:t>OPMA </a:t>
            </a:r>
            <a:r>
              <a:rPr lang="en-US" sz="3200" b="1" u="sng" dirty="0" smtClean="0">
                <a:solidFill>
                  <a:schemeClr val="tx2"/>
                </a:solidFill>
                <a:latin typeface="Arial" panose="020B0604020202020204" pitchFamily="34" charset="0"/>
                <a:cs typeface="Arial" panose="020B0604020202020204" pitchFamily="34" charset="0"/>
              </a:rPr>
              <a:t>Applies</a:t>
            </a:r>
            <a:r>
              <a:rPr lang="en-US" sz="3200" b="1" dirty="0" smtClean="0">
                <a:solidFill>
                  <a:schemeClr val="tx2"/>
                </a:solidFill>
                <a:latin typeface="Arial" panose="020B0604020202020204" pitchFamily="34" charset="0"/>
                <a:cs typeface="Arial" panose="020B0604020202020204" pitchFamily="34" charset="0"/>
              </a:rPr>
              <a:t> To:</a:t>
            </a:r>
          </a:p>
          <a:p>
            <a:pPr marL="0" indent="0" fontAlgn="auto">
              <a:lnSpc>
                <a:spcPct val="120000"/>
              </a:lnSpc>
              <a:spcBef>
                <a:spcPts val="0"/>
              </a:spcBef>
              <a:spcAft>
                <a:spcPts val="0"/>
              </a:spcAft>
              <a:buFont typeface="Arial" charset="0"/>
              <a:buNone/>
              <a:defRPr/>
            </a:pPr>
            <a:endParaRPr lang="en-US" sz="1600" b="1" dirty="0">
              <a:latin typeface="Arial" panose="020B0604020202020204" pitchFamily="34" charset="0"/>
              <a:cs typeface="Arial" panose="020B0604020202020204" pitchFamily="34" charset="0"/>
            </a:endParaRPr>
          </a:p>
          <a:p>
            <a:pPr marL="0" indent="0" fontAlgn="auto">
              <a:lnSpc>
                <a:spcPct val="120000"/>
              </a:lnSpc>
              <a:spcBef>
                <a:spcPts val="0"/>
              </a:spcBef>
              <a:spcAft>
                <a:spcPts val="0"/>
              </a:spcAft>
              <a:buFont typeface="Arial" charset="0"/>
              <a:buNone/>
              <a:defRPr/>
            </a:pPr>
            <a:r>
              <a:rPr lang="en-US" sz="1600" b="1" u="sng" dirty="0" smtClean="0">
                <a:latin typeface="Arial" panose="020B0604020202020204" pitchFamily="34" charset="0"/>
                <a:cs typeface="Arial" panose="020B0604020202020204" pitchFamily="34" charset="0"/>
              </a:rPr>
              <a:t>Multi-member</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public state and local </a:t>
            </a:r>
            <a:r>
              <a:rPr lang="en-US" sz="1600" b="1" dirty="0" smtClean="0">
                <a:latin typeface="Arial" panose="020B0604020202020204" pitchFamily="34" charset="0"/>
                <a:cs typeface="Arial" panose="020B0604020202020204" pitchFamily="34" charset="0"/>
              </a:rPr>
              <a:t>agencies, such as boards and commissions, </a:t>
            </a:r>
            <a:r>
              <a:rPr lang="en-US" sz="1600" dirty="0" smtClean="0">
                <a:latin typeface="Arial" pitchFamily="34" charset="0"/>
                <a:cs typeface="Arial" pitchFamily="34" charset="0"/>
              </a:rPr>
              <a:t>as </a:t>
            </a:r>
            <a:r>
              <a:rPr lang="en-US" sz="1600" dirty="0">
                <a:latin typeface="Arial" pitchFamily="34" charset="0"/>
                <a:cs typeface="Arial" pitchFamily="34" charset="0"/>
              </a:rPr>
              <a:t>follows: </a:t>
            </a:r>
          </a:p>
          <a:p>
            <a:pPr marL="0" indent="0" fontAlgn="auto">
              <a:lnSpc>
                <a:spcPct val="120000"/>
              </a:lnSpc>
              <a:spcBef>
                <a:spcPts val="0"/>
              </a:spcBef>
              <a:spcAft>
                <a:spcPts val="0"/>
              </a:spcAft>
              <a:buFont typeface="Arial" pitchFamily="34" charset="0"/>
              <a:buChar char="•"/>
              <a:defRPr/>
            </a:pPr>
            <a:r>
              <a:rPr lang="en-US" sz="1600" dirty="0" smtClean="0">
                <a:latin typeface="Arial" pitchFamily="34" charset="0"/>
                <a:cs typeface="Arial" pitchFamily="34" charset="0"/>
              </a:rPr>
              <a:t>     </a:t>
            </a:r>
            <a:r>
              <a:rPr lang="en-US" sz="1600" dirty="0">
                <a:latin typeface="Arial" pitchFamily="34" charset="0"/>
                <a:cs typeface="Arial" pitchFamily="34" charset="0"/>
              </a:rPr>
              <a:t>Any state board, commission, committee, department, educational institution, or other state agency which is created by or pursuant to statute, other than courts and the legislature.   </a:t>
            </a:r>
          </a:p>
          <a:p>
            <a:pPr marL="0" indent="0" fontAlgn="auto">
              <a:lnSpc>
                <a:spcPct val="120000"/>
              </a:lnSpc>
              <a:spcBef>
                <a:spcPts val="0"/>
              </a:spcBef>
              <a:spcAft>
                <a:spcPts val="0"/>
              </a:spcAft>
              <a:buFont typeface="Arial" pitchFamily="34" charset="0"/>
              <a:buChar char="•"/>
              <a:defRPr/>
            </a:pPr>
            <a:r>
              <a:rPr lang="en-US" sz="1600" dirty="0">
                <a:latin typeface="Arial" pitchFamily="34" charset="0"/>
                <a:cs typeface="Arial" pitchFamily="34" charset="0"/>
              </a:rPr>
              <a:t>    Any county, city, school district, special purpose district, or other municipal corporation or political subdivision of Washington.   </a:t>
            </a:r>
          </a:p>
          <a:p>
            <a:pPr marL="0" indent="0" fontAlgn="auto">
              <a:lnSpc>
                <a:spcPct val="120000"/>
              </a:lnSpc>
              <a:spcBef>
                <a:spcPts val="0"/>
              </a:spcBef>
              <a:spcAft>
                <a:spcPts val="0"/>
              </a:spcAft>
              <a:buFont typeface="Arial" pitchFamily="34" charset="0"/>
              <a:buChar char="•"/>
              <a:defRPr/>
            </a:pPr>
            <a:r>
              <a:rPr lang="en-US" sz="1600" dirty="0">
                <a:latin typeface="Arial" pitchFamily="34" charset="0"/>
                <a:cs typeface="Arial" pitchFamily="34" charset="0"/>
              </a:rPr>
              <a:t>    Any subagency of a public agency which is created by or pursuant to statute, ordinance, or other legislative act, including but not limited to planning commissions, library or park boards, commissions, and agencies.   </a:t>
            </a:r>
          </a:p>
          <a:p>
            <a:pPr marL="0" indent="0" fontAlgn="auto">
              <a:lnSpc>
                <a:spcPct val="120000"/>
              </a:lnSpc>
              <a:spcBef>
                <a:spcPts val="0"/>
              </a:spcBef>
              <a:spcAft>
                <a:spcPts val="0"/>
              </a:spcAft>
              <a:buFont typeface="Arial" pitchFamily="34" charset="0"/>
              <a:buChar char="•"/>
              <a:defRPr/>
            </a:pPr>
            <a:r>
              <a:rPr lang="en-US" sz="1600" dirty="0">
                <a:latin typeface="Arial" pitchFamily="34" charset="0"/>
                <a:cs typeface="Arial" pitchFamily="34" charset="0"/>
              </a:rPr>
              <a:t>   Any policy group whose membership includes representatives of publicly owned utilities formed by or pursuant to the laws of this state when meeting together as or on behalf of participants who have contracted for the output of generating plants being planned or built by an operating agency</a:t>
            </a:r>
            <a:r>
              <a:rPr lang="en-US" sz="1600" dirty="0" smtClean="0">
                <a:latin typeface="Arial" pitchFamily="34" charset="0"/>
                <a:cs typeface="Arial" pitchFamily="34" charset="0"/>
              </a:rPr>
              <a:t>.</a:t>
            </a:r>
          </a:p>
          <a:p>
            <a:pPr marL="0" indent="0" fontAlgn="auto">
              <a:lnSpc>
                <a:spcPct val="120000"/>
              </a:lnSpc>
              <a:spcBef>
                <a:spcPts val="0"/>
              </a:spcBef>
              <a:spcAft>
                <a:spcPts val="0"/>
              </a:spcAft>
              <a:defRPr/>
            </a:pPr>
            <a:endParaRPr lang="en-US" sz="1600" dirty="0" smtClean="0">
              <a:latin typeface="Arial" pitchFamily="34" charset="0"/>
              <a:cs typeface="Arial" pitchFamily="34" charset="0"/>
            </a:endParaRPr>
          </a:p>
          <a:p>
            <a:pPr marL="0" indent="0" fontAlgn="auto">
              <a:lnSpc>
                <a:spcPct val="120000"/>
              </a:lnSpc>
              <a:spcBef>
                <a:spcPts val="0"/>
              </a:spcBef>
              <a:spcAft>
                <a:spcPts val="0"/>
              </a:spcAft>
              <a:defRPr/>
            </a:pPr>
            <a:r>
              <a:rPr lang="en-US" sz="1600" i="1" dirty="0" smtClean="0">
                <a:latin typeface="Arial" pitchFamily="34" charset="0"/>
                <a:cs typeface="Arial" pitchFamily="34" charset="0"/>
              </a:rPr>
              <a:t>~ RCW 42.30.020</a:t>
            </a:r>
          </a:p>
          <a:p>
            <a:pPr marL="0" indent="0" fontAlgn="auto">
              <a:lnSpc>
                <a:spcPct val="120000"/>
              </a:lnSpc>
              <a:spcBef>
                <a:spcPts val="0"/>
              </a:spcBef>
              <a:spcAft>
                <a:spcPts val="0"/>
              </a:spcAft>
              <a:defRPr/>
            </a:pPr>
            <a:endParaRPr lang="en-US" sz="1600" i="1" dirty="0">
              <a:latin typeface="Arial" pitchFamily="34" charset="0"/>
              <a:cs typeface="Arial" pitchFamily="34" charset="0"/>
            </a:endParaRPr>
          </a:p>
          <a:p>
            <a:pPr marL="0" indent="0" fontAlgn="auto">
              <a:lnSpc>
                <a:spcPct val="120000"/>
              </a:lnSpc>
              <a:spcBef>
                <a:spcPts val="0"/>
              </a:spcBef>
              <a:spcAft>
                <a:spcPts val="0"/>
              </a:spcAft>
              <a:defRPr/>
            </a:pPr>
            <a:r>
              <a:rPr lang="en-US" sz="1600" i="1" dirty="0" smtClean="0">
                <a:solidFill>
                  <a:srgbClr val="FF0000"/>
                </a:solidFill>
                <a:latin typeface="Arial" pitchFamily="34" charset="0"/>
                <a:cs typeface="Arial" pitchFamily="34" charset="0"/>
              </a:rPr>
              <a:t>These are the “public agencies” subject to the OPMA.  </a:t>
            </a:r>
            <a:endParaRPr lang="en-US" sz="1600" i="1" dirty="0">
              <a:solidFill>
                <a:srgbClr val="FF0000"/>
              </a:solidFill>
              <a:latin typeface="Arial" pitchFamily="34" charset="0"/>
              <a:cs typeface="Arial" pitchFamily="34" charset="0"/>
            </a:endParaRPr>
          </a:p>
        </p:txBody>
      </p:sp>
      <p:pic>
        <p:nvPicPr>
          <p:cNvPr id="5122" name="Picture 2" descr="C:\Users\nancyk1\AppData\Local\Microsoft\Windows\Temporary Internet Files\Content.IE5\I7QD59XB\MC9001743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233289"/>
            <a:ext cx="1819656" cy="15608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22</a:t>
            </a:fld>
            <a:endParaRPr lang="en-US" dirty="0"/>
          </a:p>
        </p:txBody>
      </p:sp>
    </p:spTree>
    <p:extLst>
      <p:ext uri="{BB962C8B-B14F-4D97-AF65-F5344CB8AC3E}">
        <p14:creationId xmlns:p14="http://schemas.microsoft.com/office/powerpoint/2010/main" val="1809504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7467600" cy="683264"/>
          </a:xfrm>
          <a:prstGeom prst="rect">
            <a:avLst/>
          </a:prstGeom>
        </p:spPr>
        <p:txBody>
          <a:bodyPr wrap="square">
            <a:spAutoFit/>
          </a:bodyPr>
          <a:lstStyle/>
          <a:p>
            <a:pPr marL="0" indent="0" fontAlgn="auto">
              <a:lnSpc>
                <a:spcPct val="120000"/>
              </a:lnSpc>
              <a:spcBef>
                <a:spcPts val="0"/>
              </a:spcBef>
              <a:spcAft>
                <a:spcPts val="0"/>
              </a:spcAft>
              <a:buFont typeface="Arial" charset="0"/>
              <a:buNone/>
              <a:defRPr/>
            </a:pPr>
            <a:r>
              <a:rPr lang="en-US" sz="3200" b="1" dirty="0">
                <a:solidFill>
                  <a:schemeClr val="tx2"/>
                </a:solidFill>
                <a:latin typeface="Arial" panose="020B0604020202020204" pitchFamily="34" charset="0"/>
                <a:cs typeface="Arial" panose="020B0604020202020204" pitchFamily="34" charset="0"/>
              </a:rPr>
              <a:t>OPMA </a:t>
            </a:r>
            <a:r>
              <a:rPr lang="en-US" sz="3200" b="1" dirty="0" smtClean="0">
                <a:solidFill>
                  <a:schemeClr val="tx2"/>
                </a:solidFill>
                <a:latin typeface="Arial" panose="020B0604020202020204" pitchFamily="34" charset="0"/>
                <a:cs typeface="Arial" panose="020B0604020202020204" pitchFamily="34" charset="0"/>
              </a:rPr>
              <a:t>Does </a:t>
            </a:r>
            <a:r>
              <a:rPr lang="en-US" sz="3200" b="1" u="sng" dirty="0" smtClean="0">
                <a:solidFill>
                  <a:schemeClr val="tx2"/>
                </a:solidFill>
                <a:latin typeface="Arial" panose="020B0604020202020204" pitchFamily="34" charset="0"/>
                <a:cs typeface="Arial" panose="020B0604020202020204" pitchFamily="34" charset="0"/>
              </a:rPr>
              <a:t>Not</a:t>
            </a:r>
            <a:r>
              <a:rPr lang="en-US" sz="3200" b="1" dirty="0" smtClean="0">
                <a:solidFill>
                  <a:schemeClr val="tx2"/>
                </a:solidFill>
                <a:latin typeface="Arial" panose="020B0604020202020204" pitchFamily="34" charset="0"/>
                <a:cs typeface="Arial" panose="020B0604020202020204" pitchFamily="34" charset="0"/>
              </a:rPr>
              <a:t> Apply To:</a:t>
            </a:r>
            <a:endParaRPr lang="en-US" sz="3200" b="1" dirty="0">
              <a:solidFill>
                <a:schemeClr val="tx2"/>
              </a:solidFill>
              <a:latin typeface="Arial" panose="020B0604020202020204" pitchFamily="34" charset="0"/>
              <a:cs typeface="Arial" panose="020B0604020202020204" pitchFamily="34" charset="0"/>
            </a:endParaRPr>
          </a:p>
        </p:txBody>
      </p:sp>
      <p:sp>
        <p:nvSpPr>
          <p:cNvPr id="5" name="TextBox 4"/>
          <p:cNvSpPr txBox="1"/>
          <p:nvPr/>
        </p:nvSpPr>
        <p:spPr>
          <a:xfrm>
            <a:off x="381000" y="1295401"/>
            <a:ext cx="7402286" cy="54938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These entities:</a:t>
            </a:r>
          </a:p>
          <a:p>
            <a:pPr marL="742950" lvl="1" indent="-285750">
              <a:buFont typeface="Wingdings" panose="05000000000000000000" pitchFamily="2" charset="2"/>
              <a:buChar char="q"/>
            </a:pPr>
            <a:r>
              <a:rPr lang="en-US" dirty="0" smtClean="0"/>
              <a:t>Courts</a:t>
            </a:r>
          </a:p>
          <a:p>
            <a:pPr marL="742950" lvl="1" indent="-285750">
              <a:buFont typeface="Wingdings" panose="05000000000000000000" pitchFamily="2" charset="2"/>
              <a:buChar char="q"/>
            </a:pPr>
            <a:r>
              <a:rPr lang="en-US" dirty="0" smtClean="0"/>
              <a:t>Legislature</a:t>
            </a:r>
          </a:p>
          <a:p>
            <a:pPr marL="742950" lvl="1" indent="-285750">
              <a:buFont typeface="Wingdings" panose="05000000000000000000" pitchFamily="2" charset="2"/>
              <a:buChar char="q"/>
            </a:pPr>
            <a:r>
              <a:rPr lang="en-US" dirty="0" smtClean="0"/>
              <a:t>Agencies not defined as “public agency” in OPMA, such as agencies governed by a single individual</a:t>
            </a:r>
          </a:p>
          <a:p>
            <a:pPr marL="742950" lvl="1" indent="-285750">
              <a:buFont typeface="Wingdings" panose="05000000000000000000" pitchFamily="2" charset="2"/>
              <a:buChar char="q"/>
            </a:pPr>
            <a:r>
              <a:rPr lang="en-US" dirty="0" smtClean="0"/>
              <a:t>Private organizations</a:t>
            </a:r>
          </a:p>
          <a:p>
            <a:pPr lvl="1"/>
            <a:endParaRPr lang="en-US" dirty="0" smtClean="0"/>
          </a:p>
          <a:p>
            <a:pPr marL="285750" indent="-285750">
              <a:buFont typeface="Arial" panose="020B0604020202020204" pitchFamily="34" charset="0"/>
              <a:buChar char="•"/>
            </a:pPr>
            <a:r>
              <a:rPr lang="en-US" dirty="0" smtClean="0"/>
              <a:t>These activities:</a:t>
            </a:r>
          </a:p>
          <a:p>
            <a:pPr marL="742950" lvl="1" indent="-285750">
              <a:buFont typeface="Wingdings" panose="05000000000000000000" pitchFamily="2" charset="2"/>
              <a:buChar char="q"/>
            </a:pPr>
            <a:r>
              <a:rPr lang="en-US" dirty="0" smtClean="0"/>
              <a:t>Licensing/permitting for businesses, occupations or professions or their disciplinary proceedings </a:t>
            </a:r>
            <a:r>
              <a:rPr lang="en-US" dirty="0"/>
              <a:t>(or proceedings to receive a license for a sports activity, or to operate a mechanical device or motor vehicle</a:t>
            </a:r>
            <a:r>
              <a:rPr lang="en-US" dirty="0" smtClean="0"/>
              <a:t>)</a:t>
            </a:r>
          </a:p>
          <a:p>
            <a:pPr marL="742950" lvl="1" indent="-285750">
              <a:buFont typeface="Wingdings" panose="05000000000000000000" pitchFamily="2" charset="2"/>
              <a:buChar char="q"/>
            </a:pPr>
            <a:r>
              <a:rPr lang="en-US" dirty="0" smtClean="0"/>
              <a:t>Quasi-judicial matters</a:t>
            </a:r>
            <a:endParaRPr lang="en-US" dirty="0"/>
          </a:p>
          <a:p>
            <a:pPr marL="742950" lvl="1" indent="-285750">
              <a:buFont typeface="Wingdings" panose="05000000000000000000" pitchFamily="2" charset="2"/>
              <a:buChar char="q"/>
            </a:pPr>
            <a:r>
              <a:rPr lang="en-US" dirty="0" smtClean="0"/>
              <a:t>Matters governed by the Washington Administrative Procedure Act, RCW 34.05</a:t>
            </a:r>
          </a:p>
          <a:p>
            <a:pPr marL="742950" lvl="1" indent="-285750">
              <a:buFont typeface="Wingdings" panose="05000000000000000000" pitchFamily="2" charset="2"/>
              <a:buChar char="q"/>
            </a:pPr>
            <a:r>
              <a:rPr lang="en-US" dirty="0" smtClean="0"/>
              <a:t>Collective bargaining</a:t>
            </a:r>
          </a:p>
          <a:p>
            <a:pPr lvl="1"/>
            <a:endParaRPr lang="en-US" dirty="0" smtClean="0"/>
          </a:p>
          <a:p>
            <a:pPr>
              <a:lnSpc>
                <a:spcPct val="150000"/>
              </a:lnSpc>
            </a:pPr>
            <a:r>
              <a:rPr lang="en-US" i="1" dirty="0" smtClean="0"/>
              <a:t>~ RCW 42.30.020(1), RCW 42.30.140</a:t>
            </a:r>
            <a:endParaRPr lang="en-US" i="1" dirty="0"/>
          </a:p>
          <a:p>
            <a:pPr marL="285750" indent="-285750">
              <a:buFont typeface="Arial" panose="020B0604020202020204" pitchFamily="34" charset="0"/>
              <a:buChar char="•"/>
            </a:pPr>
            <a:endParaRPr lang="en-US" dirty="0"/>
          </a:p>
        </p:txBody>
      </p:sp>
      <p:pic>
        <p:nvPicPr>
          <p:cNvPr id="8194" name="Picture 2" descr="C:\Users\nancyk1\AppData\Local\Microsoft\Windows\Temporary Internet Files\Content.IE5\I7QD59XB\MC9002971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903664"/>
            <a:ext cx="1196340" cy="9358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23</a:t>
            </a:fld>
            <a:endParaRPr lang="en-US" dirty="0"/>
          </a:p>
        </p:txBody>
      </p:sp>
    </p:spTree>
    <p:extLst>
      <p:ext uri="{BB962C8B-B14F-4D97-AF65-F5344CB8AC3E}">
        <p14:creationId xmlns:p14="http://schemas.microsoft.com/office/powerpoint/2010/main" val="1238320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Governing Body</a:t>
            </a:r>
          </a:p>
        </p:txBody>
      </p:sp>
      <p:sp>
        <p:nvSpPr>
          <p:cNvPr id="8195" name="Rectangle 3"/>
          <p:cNvSpPr>
            <a:spLocks noGrp="1" noChangeArrowheads="1"/>
          </p:cNvSpPr>
          <p:nvPr>
            <p:ph idx="1"/>
          </p:nvPr>
        </p:nvSpPr>
        <p:spPr/>
        <p:txBody>
          <a:bodyPr/>
          <a:lstStyle/>
          <a:p>
            <a:pPr eaLnBrk="1" hangingPunct="1"/>
            <a:r>
              <a:rPr lang="en-US" dirty="0" smtClean="0">
                <a:latin typeface="Arial" panose="020B0604020202020204" pitchFamily="34" charset="0"/>
                <a:cs typeface="Arial" panose="020B0604020202020204" pitchFamily="34" charset="0"/>
              </a:rPr>
              <a:t>All meetings of the </a:t>
            </a:r>
            <a:r>
              <a:rPr lang="en-US" b="1" i="1" dirty="0" smtClean="0">
                <a:solidFill>
                  <a:srgbClr val="FF0000"/>
                </a:solidFill>
                <a:latin typeface="Arial" panose="020B0604020202020204" pitchFamily="34" charset="0"/>
                <a:cs typeface="Arial" panose="020B0604020202020204" pitchFamily="34" charset="0"/>
              </a:rPr>
              <a:t>governing body</a:t>
            </a:r>
            <a:r>
              <a:rPr lang="en-US" b="1"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a public agency shall be open and public and all persons shall be permitted to attend any meeting of the governing body of a public agency, except as otherwise provided in RCW 42.30.</a:t>
            </a:r>
          </a:p>
          <a:p>
            <a:pPr marL="114300" indent="0" eaLnBrk="1" hangingPunct="1">
              <a:buNone/>
            </a:pPr>
            <a:endParaRPr lang="en-US" dirty="0" smtClean="0">
              <a:latin typeface="Arial" panose="020B0604020202020204" pitchFamily="34" charset="0"/>
              <a:cs typeface="Arial" panose="020B0604020202020204" pitchFamily="34" charset="0"/>
            </a:endParaRPr>
          </a:p>
          <a:p>
            <a:pPr marL="114300" indent="0" eaLnBrk="1" hangingPunct="1">
              <a:buNone/>
            </a:pPr>
            <a:r>
              <a:rPr lang="en-US" i="1" dirty="0" smtClean="0">
                <a:latin typeface="Arial" panose="020B0604020202020204" pitchFamily="34" charset="0"/>
                <a:cs typeface="Arial" panose="020B0604020202020204" pitchFamily="34" charset="0"/>
              </a:rPr>
              <a:t>~ RCW 42.30.030</a:t>
            </a:r>
          </a:p>
          <a:p>
            <a:pPr marL="114300" indent="0" eaLnBrk="1" hangingPunct="1">
              <a:buNone/>
            </a:pPr>
            <a:endParaRPr lang="en-US" dirty="0" smtClean="0"/>
          </a:p>
        </p:txBody>
      </p:sp>
      <p:pic>
        <p:nvPicPr>
          <p:cNvPr id="6147" name="Picture 3" descr="C:\Users\nancyk1\AppData\Local\Microsoft\Windows\Temporary Internet Files\Content.IE5\ECTOY37A\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What is a Governing Body?</a:t>
            </a:r>
          </a:p>
        </p:txBody>
      </p:sp>
      <p:sp>
        <p:nvSpPr>
          <p:cNvPr id="9219" name="Rectangle 3"/>
          <p:cNvSpPr>
            <a:spLocks noGrp="1" noChangeArrowheads="1"/>
          </p:cNvSpPr>
          <p:nvPr>
            <p:ph idx="1"/>
          </p:nvPr>
        </p:nvSpPr>
        <p:spPr>
          <a:xfrm>
            <a:off x="381000" y="1219200"/>
            <a:ext cx="7696200" cy="5181600"/>
          </a:xfrm>
        </p:spPr>
        <p:txBody>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multimember board or other policy or rule-making body</a:t>
            </a:r>
          </a:p>
          <a:p>
            <a:pPr marL="114300" indent="0">
              <a:buNone/>
            </a:pPr>
            <a:r>
              <a:rPr lang="en-US" b="1" u="sng" dirty="0" smtClean="0">
                <a:latin typeface="Arial" panose="020B0604020202020204" pitchFamily="34" charset="0"/>
                <a:cs typeface="Arial" panose="020B0604020202020204" pitchFamily="34" charset="0"/>
              </a:rPr>
              <a:t>OR</a:t>
            </a:r>
          </a:p>
          <a:p>
            <a:r>
              <a:rPr lang="en-US" dirty="0" smtClean="0">
                <a:latin typeface="Arial" panose="020B0604020202020204" pitchFamily="34" charset="0"/>
                <a:cs typeface="Arial" panose="020B0604020202020204" pitchFamily="34" charset="0"/>
              </a:rPr>
              <a:t>Any </a:t>
            </a:r>
            <a:r>
              <a:rPr lang="en-US" b="1" dirty="0" smtClean="0">
                <a:latin typeface="Arial" panose="020B0604020202020204" pitchFamily="34" charset="0"/>
                <a:cs typeface="Arial" panose="020B0604020202020204" pitchFamily="34" charset="0"/>
              </a:rPr>
              <a:t>committee</a:t>
            </a:r>
            <a:r>
              <a:rPr lang="en-US" dirty="0" smtClean="0">
                <a:latin typeface="Arial" panose="020B0604020202020204" pitchFamily="34" charset="0"/>
                <a:cs typeface="Arial" panose="020B0604020202020204" pitchFamily="34" charset="0"/>
              </a:rPr>
              <a:t> of such public agency </a:t>
            </a:r>
            <a:r>
              <a:rPr lang="en-US" i="1" dirty="0" smtClean="0">
                <a:latin typeface="Arial" panose="020B0604020202020204" pitchFamily="34" charset="0"/>
                <a:cs typeface="Arial" panose="020B0604020202020204" pitchFamily="34" charset="0"/>
              </a:rPr>
              <a:t>when:</a:t>
            </a:r>
          </a:p>
          <a:p>
            <a:pPr lvl="1"/>
            <a:r>
              <a:rPr lang="en-US" dirty="0" smtClean="0">
                <a:latin typeface="Arial" panose="020B0604020202020204" pitchFamily="34" charset="0"/>
                <a:cs typeface="Arial" panose="020B0604020202020204" pitchFamily="34" charset="0"/>
              </a:rPr>
              <a:t>the committee acts on behalf of the governing body, </a:t>
            </a:r>
          </a:p>
          <a:p>
            <a:pPr lvl="1"/>
            <a:r>
              <a:rPr lang="en-US" dirty="0" smtClean="0">
                <a:latin typeface="Arial" panose="020B0604020202020204" pitchFamily="34" charset="0"/>
                <a:cs typeface="Arial" panose="020B0604020202020204" pitchFamily="34" charset="0"/>
              </a:rPr>
              <a:t>conducts hearings, or </a:t>
            </a:r>
          </a:p>
          <a:p>
            <a:pPr lvl="1"/>
            <a:r>
              <a:rPr lang="en-US" dirty="0" smtClean="0">
                <a:latin typeface="Arial" panose="020B0604020202020204" pitchFamily="34" charset="0"/>
                <a:cs typeface="Arial" panose="020B0604020202020204" pitchFamily="34" charset="0"/>
              </a:rPr>
              <a:t>takes testimony or public comment</a:t>
            </a:r>
          </a:p>
          <a:p>
            <a:pPr lvl="1"/>
            <a:endParaRPr lang="en-US" i="1" dirty="0">
              <a:latin typeface="Arial" panose="020B0604020202020204" pitchFamily="34" charset="0"/>
              <a:cs typeface="Arial" panose="020B0604020202020204" pitchFamily="34" charset="0"/>
            </a:endParaRPr>
          </a:p>
          <a:p>
            <a:pPr marL="411480" lvl="1" indent="0">
              <a:buNone/>
            </a:pPr>
            <a:r>
              <a:rPr lang="en-US" sz="1800" i="1" dirty="0" smtClean="0">
                <a:latin typeface="Arial" panose="020B0604020202020204" pitchFamily="34" charset="0"/>
                <a:cs typeface="Arial" panose="020B0604020202020204" pitchFamily="34" charset="0"/>
              </a:rPr>
              <a:t>~ RCW 42.30.020</a:t>
            </a:r>
          </a:p>
        </p:txBody>
      </p:sp>
      <p:pic>
        <p:nvPicPr>
          <p:cNvPr id="7170" name="Picture 2" descr="C:\Users\nancyk1\AppData\Local\Microsoft\Windows\Temporary Internet Files\Content.IE5\I7QD59XB\MC900039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810000"/>
            <a:ext cx="2428554"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457200" y="381000"/>
            <a:ext cx="8229600" cy="1066800"/>
          </a:xfrm>
        </p:spPr>
        <p:txBody>
          <a:bodyPr/>
          <a:lstStyle/>
          <a:p>
            <a:pPr eaLnBrk="1" hangingPunct="1"/>
            <a:r>
              <a:rPr lang="en-US" sz="3200" b="1" dirty="0" smtClean="0">
                <a:latin typeface="Arial" panose="020B0604020202020204" pitchFamily="34" charset="0"/>
                <a:cs typeface="Arial" panose="020B0604020202020204" pitchFamily="34" charset="0"/>
              </a:rPr>
              <a:t>What is a Meeting?</a:t>
            </a:r>
          </a:p>
        </p:txBody>
      </p:sp>
      <p:sp>
        <p:nvSpPr>
          <p:cNvPr id="10243" name="Rectangle 3"/>
          <p:cNvSpPr>
            <a:spLocks noGrp="1" noChangeArrowheads="1"/>
          </p:cNvSpPr>
          <p:nvPr>
            <p:ph type="body" sz="half" idx="1"/>
          </p:nvPr>
        </p:nvSpPr>
        <p:spPr>
          <a:xfrm>
            <a:off x="381000" y="1219200"/>
            <a:ext cx="7924800" cy="5410200"/>
          </a:xfrm>
        </p:spPr>
        <p:txBody>
          <a:bodyPr>
            <a:normAutofit fontScale="92500" lnSpcReduction="20000"/>
          </a:bodyPr>
          <a:lstStyle/>
          <a:p>
            <a:pPr eaLnBrk="1" hangingPunct="1">
              <a:lnSpc>
                <a:spcPct val="110000"/>
              </a:lnSpc>
              <a:spcBef>
                <a:spcPts val="0"/>
              </a:spcBef>
            </a:pPr>
            <a:r>
              <a:rPr lang="en-US" sz="2400" dirty="0" smtClean="0">
                <a:latin typeface="Arial" panose="020B0604020202020204" pitchFamily="34" charset="0"/>
                <a:cs typeface="Arial" panose="020B0604020202020204" pitchFamily="34" charset="0"/>
              </a:rPr>
              <a:t>“</a:t>
            </a:r>
            <a:r>
              <a:rPr lang="en-US" sz="2400" b="1" dirty="0" smtClean="0">
                <a:solidFill>
                  <a:srgbClr val="FF0000"/>
                </a:solidFill>
                <a:latin typeface="Arial" panose="020B0604020202020204" pitchFamily="34" charset="0"/>
                <a:cs typeface="Arial" panose="020B0604020202020204" pitchFamily="34" charset="0"/>
              </a:rPr>
              <a:t>Meeting</a:t>
            </a:r>
            <a:r>
              <a:rPr lang="en-US" sz="2400" dirty="0" smtClean="0">
                <a:latin typeface="Arial" panose="020B0604020202020204" pitchFamily="34" charset="0"/>
                <a:cs typeface="Arial" panose="020B0604020202020204" pitchFamily="34" charset="0"/>
              </a:rPr>
              <a:t>” means meetings at which the public agency takes “</a:t>
            </a:r>
            <a:r>
              <a:rPr lang="en-US" sz="2400" b="1" dirty="0" smtClean="0">
                <a:solidFill>
                  <a:srgbClr val="FF0000"/>
                </a:solidFill>
                <a:latin typeface="Arial" panose="020B0604020202020204" pitchFamily="34" charset="0"/>
                <a:cs typeface="Arial" panose="020B0604020202020204" pitchFamily="34" charset="0"/>
              </a:rPr>
              <a:t>action</a:t>
            </a:r>
            <a:r>
              <a:rPr lang="en-US" sz="2400" dirty="0" smtClean="0">
                <a:latin typeface="Arial" panose="020B0604020202020204" pitchFamily="34" charset="0"/>
                <a:cs typeface="Arial" panose="020B0604020202020204" pitchFamily="34" charset="0"/>
              </a:rPr>
              <a:t>”</a:t>
            </a:r>
            <a:r>
              <a:rPr lang="en-US" sz="2100" i="1" dirty="0" smtClean="0">
                <a:latin typeface="Arial" panose="020B0604020202020204" pitchFamily="34" charset="0"/>
                <a:cs typeface="Arial" panose="020B0604020202020204" pitchFamily="34" charset="0"/>
              </a:rPr>
              <a:t> ~ </a:t>
            </a:r>
            <a:r>
              <a:rPr lang="en-US" sz="2100" i="1" dirty="0">
                <a:latin typeface="Arial" panose="020B0604020202020204" pitchFamily="34" charset="0"/>
                <a:cs typeface="Arial" panose="020B0604020202020204" pitchFamily="34" charset="0"/>
              </a:rPr>
              <a:t>RCW </a:t>
            </a:r>
            <a:r>
              <a:rPr lang="en-US" sz="2100" i="1" dirty="0" smtClean="0">
                <a:latin typeface="Arial" panose="020B0604020202020204" pitchFamily="34" charset="0"/>
                <a:cs typeface="Arial" panose="020B0604020202020204" pitchFamily="34" charset="0"/>
              </a:rPr>
              <a:t>42.30.020</a:t>
            </a:r>
          </a:p>
          <a:p>
            <a:pPr marL="114300" indent="0" eaLnBrk="1" hangingPunct="1">
              <a:lnSpc>
                <a:spcPct val="110000"/>
              </a:lnSpc>
              <a:spcBef>
                <a:spcPts val="0"/>
              </a:spcBef>
              <a:buNone/>
            </a:pPr>
            <a:endParaRPr lang="en-US" sz="2100" i="1" dirty="0" smtClean="0">
              <a:solidFill>
                <a:srgbClr val="006600"/>
              </a:solidFill>
              <a:latin typeface="Arial" panose="020B0604020202020204" pitchFamily="34" charset="0"/>
              <a:cs typeface="Arial" panose="020B0604020202020204" pitchFamily="34" charset="0"/>
            </a:endParaRPr>
          </a:p>
          <a:p>
            <a:pPr lvl="1">
              <a:lnSpc>
                <a:spcPct val="90000"/>
              </a:lnSpc>
            </a:pPr>
            <a:r>
              <a:rPr lang="en-US" b="1" dirty="0" smtClean="0">
                <a:solidFill>
                  <a:srgbClr val="006600"/>
                </a:solidFill>
                <a:latin typeface="Arial" panose="020B0604020202020204" pitchFamily="34" charset="0"/>
                <a:cs typeface="Arial" panose="020B0604020202020204" pitchFamily="34" charset="0"/>
              </a:rPr>
              <a:t>“Action</a:t>
            </a:r>
            <a:r>
              <a:rPr lang="en-US" dirty="0">
                <a:solidFill>
                  <a:srgbClr val="0066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means the </a:t>
            </a:r>
            <a:r>
              <a:rPr lang="en-US" b="1" dirty="0">
                <a:latin typeface="Arial" panose="020B0604020202020204" pitchFamily="34" charset="0"/>
                <a:cs typeface="Arial" panose="020B0604020202020204" pitchFamily="34" charset="0"/>
              </a:rPr>
              <a:t>transaction of the official business of the public agency </a:t>
            </a:r>
            <a:r>
              <a:rPr lang="en-US" dirty="0">
                <a:latin typeface="Arial" panose="020B0604020202020204" pitchFamily="34" charset="0"/>
                <a:cs typeface="Arial" panose="020B0604020202020204" pitchFamily="34" charset="0"/>
              </a:rPr>
              <a:t>and includes but is not limited to:</a:t>
            </a:r>
          </a:p>
          <a:p>
            <a:pPr lvl="2">
              <a:lnSpc>
                <a:spcPct val="90000"/>
              </a:lnSpc>
            </a:pPr>
            <a:r>
              <a:rPr lang="en-US" dirty="0">
                <a:latin typeface="Arial" panose="020B0604020202020204" pitchFamily="34" charset="0"/>
                <a:cs typeface="Arial" panose="020B0604020202020204" pitchFamily="34" charset="0"/>
              </a:rPr>
              <a:t>Public testimony</a:t>
            </a:r>
          </a:p>
          <a:p>
            <a:pPr lvl="2">
              <a:lnSpc>
                <a:spcPct val="90000"/>
              </a:lnSpc>
            </a:pPr>
            <a:r>
              <a:rPr lang="en-US" dirty="0">
                <a:latin typeface="Arial" panose="020B0604020202020204" pitchFamily="34" charset="0"/>
                <a:cs typeface="Arial" panose="020B0604020202020204" pitchFamily="34" charset="0"/>
              </a:rPr>
              <a:t>All deliberations</a:t>
            </a:r>
          </a:p>
          <a:p>
            <a:pPr lvl="2">
              <a:lnSpc>
                <a:spcPct val="90000"/>
              </a:lnSpc>
            </a:pPr>
            <a:r>
              <a:rPr lang="en-US" dirty="0">
                <a:latin typeface="Arial" panose="020B0604020202020204" pitchFamily="34" charset="0"/>
                <a:cs typeface="Arial" panose="020B0604020202020204" pitchFamily="34" charset="0"/>
              </a:rPr>
              <a:t>Discussions</a:t>
            </a:r>
          </a:p>
          <a:p>
            <a:pPr lvl="2">
              <a:lnSpc>
                <a:spcPct val="90000"/>
              </a:lnSpc>
            </a:pPr>
            <a:r>
              <a:rPr lang="en-US" dirty="0">
                <a:latin typeface="Arial" panose="020B0604020202020204" pitchFamily="34" charset="0"/>
                <a:cs typeface="Arial" panose="020B0604020202020204" pitchFamily="34" charset="0"/>
              </a:rPr>
              <a:t>Considerations</a:t>
            </a:r>
          </a:p>
          <a:p>
            <a:pPr lvl="2">
              <a:lnSpc>
                <a:spcPct val="90000"/>
              </a:lnSpc>
            </a:pPr>
            <a:r>
              <a:rPr lang="en-US" dirty="0">
                <a:latin typeface="Arial" panose="020B0604020202020204" pitchFamily="34" charset="0"/>
                <a:cs typeface="Arial" panose="020B0604020202020204" pitchFamily="34" charset="0"/>
              </a:rPr>
              <a:t>Reviews</a:t>
            </a:r>
          </a:p>
          <a:p>
            <a:pPr lvl="2">
              <a:lnSpc>
                <a:spcPct val="90000"/>
              </a:lnSpc>
            </a:pPr>
            <a:r>
              <a:rPr lang="en-US" dirty="0">
                <a:latin typeface="Arial" panose="020B0604020202020204" pitchFamily="34" charset="0"/>
                <a:cs typeface="Arial" panose="020B0604020202020204" pitchFamily="34" charset="0"/>
              </a:rPr>
              <a:t>Evaluations</a:t>
            </a:r>
          </a:p>
          <a:p>
            <a:pPr lvl="2">
              <a:lnSpc>
                <a:spcPct val="90000"/>
              </a:lnSpc>
            </a:pPr>
            <a:r>
              <a:rPr lang="en-US" dirty="0">
                <a:latin typeface="Arial" panose="020B0604020202020204" pitchFamily="34" charset="0"/>
                <a:cs typeface="Arial" panose="020B0604020202020204" pitchFamily="34" charset="0"/>
              </a:rPr>
              <a:t>Final actions</a:t>
            </a:r>
          </a:p>
          <a:p>
            <a:pPr marL="777240" lvl="2" indent="0">
              <a:lnSpc>
                <a:spcPct val="90000"/>
              </a:lnSpc>
              <a:buNone/>
            </a:pPr>
            <a:endParaRPr lang="en-US" i="1" dirty="0" smtClean="0">
              <a:latin typeface="Arial" panose="020B0604020202020204" pitchFamily="34" charset="0"/>
              <a:cs typeface="Arial" panose="020B0604020202020204" pitchFamily="34" charset="0"/>
            </a:endParaRPr>
          </a:p>
          <a:p>
            <a:pPr marL="777240" lvl="2" indent="0">
              <a:lnSpc>
                <a:spcPct val="90000"/>
              </a:lnSpc>
              <a:buNone/>
            </a:pPr>
            <a:r>
              <a:rPr lang="en-US" i="1" dirty="0" smtClean="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requirements of the OPMA are triggered </a:t>
            </a:r>
            <a:r>
              <a:rPr lang="en-US" i="1" dirty="0" smtClean="0">
                <a:latin typeface="Arial" panose="020B0604020202020204" pitchFamily="34" charset="0"/>
                <a:cs typeface="Arial" panose="020B0604020202020204" pitchFamily="34" charset="0"/>
              </a:rPr>
              <a:t>whether </a:t>
            </a:r>
            <a:r>
              <a:rPr lang="en-US" i="1" dirty="0">
                <a:latin typeface="Arial" panose="020B0604020202020204" pitchFamily="34" charset="0"/>
                <a:cs typeface="Arial" panose="020B0604020202020204" pitchFamily="34" charset="0"/>
              </a:rPr>
              <a:t>or not “final” action is taken</a:t>
            </a:r>
            <a:r>
              <a:rPr lang="en-US" i="1" dirty="0" smtClean="0">
                <a:latin typeface="Arial" panose="020B0604020202020204" pitchFamily="34" charset="0"/>
                <a:cs typeface="Arial" panose="020B0604020202020204" pitchFamily="34" charset="0"/>
              </a:rPr>
              <a:t>.  See upcoming slide on “final action.”</a:t>
            </a:r>
            <a:endParaRPr lang="en-US" i="1" dirty="0">
              <a:latin typeface="Arial" panose="020B0604020202020204" pitchFamily="34" charset="0"/>
              <a:cs typeface="Arial" panose="020B0604020202020204" pitchFamily="34" charset="0"/>
            </a:endParaRPr>
          </a:p>
          <a:p>
            <a:pPr lvl="1">
              <a:lnSpc>
                <a:spcPct val="110000"/>
              </a:lnSpc>
              <a:spcBef>
                <a:spcPts val="0"/>
              </a:spcBef>
            </a:pPr>
            <a:endParaRPr lang="en-US" sz="1900" i="1" dirty="0" smtClean="0">
              <a:latin typeface="Arial" panose="020B0604020202020204" pitchFamily="34" charset="0"/>
              <a:cs typeface="Arial" panose="020B0604020202020204" pitchFamily="34" charset="0"/>
            </a:endParaRPr>
          </a:p>
          <a:p>
            <a:pPr eaLnBrk="1" hangingPunct="1">
              <a:lnSpc>
                <a:spcPct val="110000"/>
              </a:lnSpc>
              <a:spcBef>
                <a:spcPts val="0"/>
              </a:spcBef>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“meeting” of a governing body occurs when a </a:t>
            </a:r>
            <a:r>
              <a:rPr lang="en-US" dirty="0">
                <a:solidFill>
                  <a:srgbClr val="FF0000"/>
                </a:solidFill>
                <a:latin typeface="Arial" panose="020B0604020202020204" pitchFamily="34" charset="0"/>
                <a:cs typeface="Arial" panose="020B0604020202020204" pitchFamily="34" charset="0"/>
              </a:rPr>
              <a:t>majority of its members </a:t>
            </a:r>
            <a:r>
              <a:rPr lang="en-US" dirty="0" smtClean="0">
                <a:solidFill>
                  <a:srgbClr val="FF0000"/>
                </a:solidFill>
                <a:latin typeface="Arial" panose="020B0604020202020204" pitchFamily="34" charset="0"/>
                <a:cs typeface="Arial" panose="020B0604020202020204" pitchFamily="34" charset="0"/>
              </a:rPr>
              <a:t>(quorum) gathers </a:t>
            </a:r>
            <a:r>
              <a:rPr lang="en-US" dirty="0">
                <a:solidFill>
                  <a:srgbClr val="FF0000"/>
                </a:solidFill>
                <a:latin typeface="Arial" panose="020B0604020202020204" pitchFamily="34" charset="0"/>
                <a:cs typeface="Arial" panose="020B0604020202020204" pitchFamily="34" charset="0"/>
              </a:rPr>
              <a:t>with the collective intent of transacting the governing body’s business.</a:t>
            </a:r>
          </a:p>
          <a:p>
            <a:pPr lvl="1">
              <a:lnSpc>
                <a:spcPct val="90000"/>
              </a:lnSpc>
            </a:pPr>
            <a:endParaRPr lang="en-US" sz="1600" i="1" dirty="0">
              <a:latin typeface="Arial" panose="020B0604020202020204" pitchFamily="34" charset="0"/>
              <a:cs typeface="Arial" panose="020B0604020202020204" pitchFamily="34" charset="0"/>
            </a:endParaRPr>
          </a:p>
          <a:p>
            <a:pPr marL="114300" indent="0">
              <a:lnSpc>
                <a:spcPct val="90000"/>
              </a:lnSpc>
              <a:buNone/>
            </a:pPr>
            <a:r>
              <a:rPr lang="en-US" sz="1600" i="1" dirty="0" smtClean="0">
                <a:latin typeface="Arial" panose="020B0604020202020204" pitchFamily="34" charset="0"/>
                <a:cs typeface="Arial" panose="020B0604020202020204" pitchFamily="34" charset="0"/>
              </a:rPr>
              <a:t>	~ </a:t>
            </a:r>
            <a:r>
              <a:rPr lang="en-US" sz="1600" i="1" dirty="0">
                <a:latin typeface="Arial" panose="020B0604020202020204" pitchFamily="34" charset="0"/>
                <a:cs typeface="Arial" panose="020B0604020202020204" pitchFamily="34" charset="0"/>
              </a:rPr>
              <a:t>Citizens Alliance for Property Rights Legal Fund v. San Juan County</a:t>
            </a:r>
          </a:p>
          <a:p>
            <a:pPr>
              <a:lnSpc>
                <a:spcPct val="90000"/>
              </a:lnSpc>
            </a:pPr>
            <a:endParaRPr lang="en-US" dirty="0">
              <a:latin typeface="Arial" panose="020B0604020202020204" pitchFamily="34" charset="0"/>
              <a:cs typeface="Arial" panose="020B0604020202020204" pitchFamily="34" charset="0"/>
            </a:endParaRPr>
          </a:p>
          <a:p>
            <a:pPr eaLnBrk="1" hangingPunct="1">
              <a:lnSpc>
                <a:spcPct val="110000"/>
              </a:lnSpc>
              <a:spcBef>
                <a:spcPts val="0"/>
              </a:spcBef>
            </a:pPr>
            <a:endParaRPr lang="en-US" sz="2400" dirty="0" smtClean="0"/>
          </a:p>
        </p:txBody>
      </p:sp>
      <p:pic>
        <p:nvPicPr>
          <p:cNvPr id="10244" name="Picture 7" descr="j0233018"/>
          <p:cNvPicPr>
            <a:picLocks noGrp="1" noChangeAspect="1" noChangeArrowheads="1"/>
          </p:cNvPicPr>
          <p:nvPr>
            <p:ph sz="half" idx="2"/>
          </p:nvPr>
        </p:nvPicPr>
        <p:blipFill>
          <a:blip r:embed="rId3"/>
          <a:srcRect/>
          <a:stretch>
            <a:fillRect/>
          </a:stretch>
        </p:blipFill>
        <p:spPr>
          <a:xfrm>
            <a:off x="3886200" y="2743200"/>
            <a:ext cx="1403446" cy="1676400"/>
          </a:xfrm>
        </p:spPr>
      </p:pic>
      <p:sp>
        <p:nvSpPr>
          <p:cNvPr id="3" name="Slide Number Placeholder 2"/>
          <p:cNvSpPr>
            <a:spLocks noGrp="1"/>
          </p:cNvSpPr>
          <p:nvPr>
            <p:ph type="sldNum" sz="quarter" idx="12"/>
          </p:nvPr>
        </p:nvSpPr>
        <p:spPr/>
        <p:txBody>
          <a:bodyPr/>
          <a:lstStyle/>
          <a:p>
            <a:pPr>
              <a:defRPr/>
            </a:pPr>
            <a:fld id="{7BA58FC3-0988-40AB-9761-07BF02B60246}"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“Meeting” (Cont.)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64586"/>
            <a:ext cx="7650480" cy="5241014"/>
          </a:xfrm>
        </p:spPr>
        <p:txBody>
          <a:bodyPr>
            <a:normAutofit fontScale="92500" lnSpcReduction="10000"/>
          </a:bodyPr>
          <a:lstStyle/>
          <a:p>
            <a:r>
              <a:rPr lang="en-US" b="1" dirty="0">
                <a:latin typeface="Arial" panose="020B0604020202020204" pitchFamily="34" charset="0"/>
                <a:cs typeface="Arial" panose="020B0604020202020204" pitchFamily="34" charset="0"/>
              </a:rPr>
              <a:t>Physical presence not required – </a:t>
            </a:r>
            <a:r>
              <a:rPr lang="en-US" b="1" dirty="0" smtClean="0">
                <a:latin typeface="Arial" panose="020B0604020202020204" pitchFamily="34" charset="0"/>
                <a:cs typeface="Arial" panose="020B0604020202020204" pitchFamily="34" charset="0"/>
              </a:rPr>
              <a:t>a meeting can </a:t>
            </a:r>
            <a:r>
              <a:rPr lang="en-US" b="1" dirty="0">
                <a:latin typeface="Arial" panose="020B0604020202020204" pitchFamily="34" charset="0"/>
                <a:cs typeface="Arial" panose="020B0604020202020204" pitchFamily="34" charset="0"/>
              </a:rPr>
              <a:t>occur by phone or </a:t>
            </a:r>
            <a:r>
              <a:rPr lang="en-US" b="1" dirty="0" smtClean="0">
                <a:latin typeface="Arial" panose="020B0604020202020204" pitchFamily="34" charset="0"/>
                <a:cs typeface="Arial" panose="020B0604020202020204" pitchFamily="34" charset="0"/>
              </a:rPr>
              <a:t>email, or text.  </a:t>
            </a:r>
            <a:endParaRPr lang="en-US" b="1"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exchange of e-mail could constitute a meeting if, for example, a quorum of the members participate in the e-mail exchange &amp; discuss agency business.  Simply receiving information without comment is not a meeting</a:t>
            </a:r>
            <a:r>
              <a:rPr lang="en-US" dirty="0" smtClean="0">
                <a:latin typeface="Arial" panose="020B0604020202020204" pitchFamily="34" charset="0"/>
                <a:cs typeface="Arial" panose="020B0604020202020204" pitchFamily="34" charset="0"/>
              </a:rPr>
              <a:t>.</a:t>
            </a:r>
          </a:p>
          <a:p>
            <a:pPr marL="1051560" lvl="3" indent="0">
              <a:buNone/>
            </a:pP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 Wood v. Battle Ground School District; Citizens Alliance for Property Rights Legal Fund v. San Juan County</a:t>
            </a:r>
          </a:p>
          <a:p>
            <a:pPr marL="1051560" lvl="3" indent="0">
              <a:buNone/>
            </a:pPr>
            <a:r>
              <a:rPr lang="en-US"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Be careful about “reply all.”</a:t>
            </a:r>
            <a:endParaRPr lang="en-US" b="1" i="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Does </a:t>
            </a:r>
            <a:r>
              <a:rPr lang="en-US" b="1" dirty="0">
                <a:latin typeface="Arial" panose="020B0604020202020204" pitchFamily="34" charset="0"/>
                <a:cs typeface="Arial" panose="020B0604020202020204" pitchFamily="34" charset="0"/>
              </a:rPr>
              <a:t>not need to be titled “meeting” </a:t>
            </a:r>
            <a:r>
              <a:rPr lang="en-US" dirty="0">
                <a:latin typeface="Arial" panose="020B0604020202020204" pitchFamily="34" charset="0"/>
                <a:cs typeface="Arial" panose="020B0604020202020204" pitchFamily="34" charset="0"/>
              </a:rPr>
              <a:t>– OPMA also applies to “retreats,” “workshops,” “study sessions,” etc. </a:t>
            </a:r>
          </a:p>
          <a:p>
            <a:r>
              <a:rPr lang="en-US" dirty="0" smtClean="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meeting occurs if the governing body lacks a </a:t>
            </a:r>
            <a:r>
              <a:rPr lang="en-US" b="1" dirty="0">
                <a:latin typeface="Arial" panose="020B0604020202020204" pitchFamily="34" charset="0"/>
                <a:cs typeface="Arial" panose="020B0604020202020204" pitchFamily="34" charset="0"/>
              </a:rPr>
              <a:t>quorum</a:t>
            </a:r>
            <a:r>
              <a:rPr lang="en-US" b="1"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In </a:t>
            </a:r>
            <a:r>
              <a:rPr lang="en-US" i="1" dirty="0" err="1">
                <a:latin typeface="Arial" panose="020B0604020202020204" pitchFamily="34" charset="0"/>
                <a:cs typeface="Arial" panose="020B0604020202020204" pitchFamily="34" charset="0"/>
              </a:rPr>
              <a:t>Eugster</a:t>
            </a:r>
            <a:r>
              <a:rPr lang="en-US" i="1" dirty="0">
                <a:latin typeface="Arial" panose="020B0604020202020204" pitchFamily="34" charset="0"/>
                <a:cs typeface="Arial" panose="020B0604020202020204" pitchFamily="34" charset="0"/>
              </a:rPr>
              <a:t> v. City of Spokane </a:t>
            </a:r>
            <a:r>
              <a:rPr lang="en-US" dirty="0">
                <a:latin typeface="Arial" panose="020B0604020202020204" pitchFamily="34" charset="0"/>
                <a:cs typeface="Arial" panose="020B0604020202020204" pitchFamily="34" charset="0"/>
              </a:rPr>
              <a:t>(2002) the Court of Appeals described that when the facts show members are “polled” outside of a meeting and have knowledge they are acting in concert with others, that activity may lead to a conclusion that the members knowingly violated the OPMA</a:t>
            </a:r>
            <a:r>
              <a:rPr lang="en-US"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Issue: Serial meetings.</a:t>
            </a:r>
            <a:endParaRPr lang="en-US" dirty="0"/>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417" y="1091337"/>
            <a:ext cx="444103" cy="44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5430" y="1032996"/>
            <a:ext cx="502444" cy="50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342" y="3200400"/>
            <a:ext cx="551392" cy="484149"/>
          </a:xfrm>
          <a:prstGeom prst="rect">
            <a:avLst/>
          </a:prstGeom>
        </p:spPr>
      </p:pic>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27</a:t>
            </a:fld>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697" y="1091337"/>
            <a:ext cx="451602" cy="427834"/>
          </a:xfrm>
          <a:prstGeom prst="rect">
            <a:avLst/>
          </a:prstGeom>
        </p:spPr>
      </p:pic>
    </p:spTree>
    <p:extLst>
      <p:ext uri="{BB962C8B-B14F-4D97-AF65-F5344CB8AC3E}">
        <p14:creationId xmlns:p14="http://schemas.microsoft.com/office/powerpoint/2010/main" val="513254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Final Action</a:t>
            </a:r>
          </a:p>
        </p:txBody>
      </p:sp>
      <p:sp>
        <p:nvSpPr>
          <p:cNvPr id="13315" name="Rectangle 11"/>
          <p:cNvSpPr>
            <a:spLocks noGrp="1" noChangeArrowheads="1"/>
          </p:cNvSpPr>
          <p:nvPr>
            <p:ph idx="1"/>
          </p:nvPr>
        </p:nvSpPr>
        <p:spPr>
          <a:xfrm>
            <a:off x="381000" y="1295400"/>
            <a:ext cx="7696200" cy="5105400"/>
          </a:xfrm>
        </p:spPr>
        <p:txBody>
          <a:bodyPr/>
          <a:lstStyle/>
          <a:p>
            <a:pPr eaLnBrk="1" hangingPunct="1"/>
            <a:r>
              <a:rPr lang="en-US" dirty="0" smtClean="0">
                <a:latin typeface="Arial" panose="020B0604020202020204" pitchFamily="34" charset="0"/>
                <a:cs typeface="Arial" panose="020B0604020202020204" pitchFamily="34" charset="0"/>
              </a:rPr>
              <a:t>“</a:t>
            </a:r>
            <a:r>
              <a:rPr lang="en-US" b="1" dirty="0" smtClean="0">
                <a:solidFill>
                  <a:srgbClr val="FF0000"/>
                </a:solidFill>
                <a:latin typeface="Arial" panose="020B0604020202020204" pitchFamily="34" charset="0"/>
                <a:cs typeface="Arial" panose="020B0604020202020204" pitchFamily="34" charset="0"/>
              </a:rPr>
              <a:t>Final action</a:t>
            </a:r>
            <a:r>
              <a:rPr lang="en-US" dirty="0" smtClean="0">
                <a:latin typeface="Arial" panose="020B0604020202020204" pitchFamily="34" charset="0"/>
                <a:cs typeface="Arial" panose="020B0604020202020204" pitchFamily="34" charset="0"/>
              </a:rPr>
              <a:t>” is a collective positive or negative decision, or an actual vote, by a majority of the governing body, or by the “committee thereof”</a:t>
            </a:r>
          </a:p>
          <a:p>
            <a:pPr eaLnBrk="1" hangingPunct="1"/>
            <a:r>
              <a:rPr lang="en-US" dirty="0" smtClean="0">
                <a:latin typeface="Arial" panose="020B0604020202020204" pitchFamily="34" charset="0"/>
                <a:cs typeface="Arial" panose="020B0604020202020204" pitchFamily="34" charset="0"/>
              </a:rPr>
              <a:t>Must be taken in public, even if deliberations were in closed session.</a:t>
            </a:r>
          </a:p>
          <a:p>
            <a:pPr eaLnBrk="1" hangingPunct="1"/>
            <a:r>
              <a:rPr lang="en-US" dirty="0" smtClean="0">
                <a:latin typeface="Arial" panose="020B0604020202020204" pitchFamily="34" charset="0"/>
                <a:cs typeface="Arial" panose="020B0604020202020204" pitchFamily="34" charset="0"/>
              </a:rPr>
              <a:t>Secret ballots are not allowed.</a:t>
            </a:r>
          </a:p>
          <a:p>
            <a:pPr marL="114300" indent="0" eaLnBrk="1" hangingPunct="1">
              <a:buNone/>
            </a:pPr>
            <a:endParaRPr lang="en-US" dirty="0" smtClean="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RCW 42.30.060, RCW 42.30.020</a:t>
            </a:r>
          </a:p>
          <a:p>
            <a:pPr eaLnBrk="1" hangingPunct="1"/>
            <a:endParaRPr lang="en-US" dirty="0" smtClean="0"/>
          </a:p>
          <a:p>
            <a:pPr eaLnBrk="1" hangingPunct="1"/>
            <a:endParaRPr lang="en-US" dirty="0" smtClean="0"/>
          </a:p>
        </p:txBody>
      </p:sp>
      <p:pic>
        <p:nvPicPr>
          <p:cNvPr id="10242" name="Picture 2" descr="C:\Users\nancyk1\AppData\Local\Microsoft\Windows\Temporary Internet Files\Content.IE5\I7QD59XB\MC9002310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176" y="3154378"/>
            <a:ext cx="3020235" cy="20732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28</a:t>
            </a:fld>
            <a:endParaRPr lang="en-US" dirty="0"/>
          </a:p>
        </p:txBody>
      </p:sp>
      <p:sp>
        <p:nvSpPr>
          <p:cNvPr id="2" name="Rectangle 1"/>
          <p:cNvSpPr/>
          <p:nvPr/>
        </p:nvSpPr>
        <p:spPr>
          <a:xfrm>
            <a:off x="461176" y="4488958"/>
            <a:ext cx="4572000" cy="1477328"/>
          </a:xfrm>
          <a:prstGeom prst="rect">
            <a:avLst/>
          </a:prstGeom>
        </p:spPr>
        <p:txBody>
          <a:bodyPr>
            <a:spAutoFit/>
          </a:bodyPr>
          <a:lstStyle/>
          <a:p>
            <a:r>
              <a:rPr lang="en-US" dirty="0"/>
              <a:t>In </a:t>
            </a:r>
            <a:r>
              <a:rPr lang="en-US" i="1" dirty="0"/>
              <a:t>Miller v. City of Tacoma </a:t>
            </a:r>
            <a:r>
              <a:rPr lang="en-US" dirty="0" smtClean="0"/>
              <a:t>(1999) the </a:t>
            </a:r>
            <a:r>
              <a:rPr lang="en-US" dirty="0"/>
              <a:t>Supreme Court held that informal balloting of a quorum outside the public eye (in that case, in an executive session) violated the OPMA.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Travel and Gathering</a:t>
            </a:r>
          </a:p>
        </p:txBody>
      </p:sp>
      <p:sp>
        <p:nvSpPr>
          <p:cNvPr id="16387" name="Rectangle 3"/>
          <p:cNvSpPr>
            <a:spLocks noGrp="1" noChangeArrowheads="1"/>
          </p:cNvSpPr>
          <p:nvPr>
            <p:ph idx="1"/>
          </p:nvPr>
        </p:nvSpPr>
        <p:spPr/>
        <p:txBody>
          <a:bodyPr/>
          <a:lstStyle/>
          <a:p>
            <a:pPr eaLnBrk="1" hangingPunct="1"/>
            <a:r>
              <a:rPr lang="en-US" dirty="0" smtClean="0">
                <a:latin typeface="Arial" panose="020B0604020202020204" pitchFamily="34" charset="0"/>
                <a:cs typeface="Arial" panose="020B0604020202020204" pitchFamily="34" charset="0"/>
              </a:rPr>
              <a:t>A majority of the members of a governing body may travel together or gather for purposes other than a regular meeting or a special meeting, so long as no action is taken.</a:t>
            </a:r>
          </a:p>
          <a:p>
            <a:pPr eaLnBrk="1" hangingPunct="1"/>
            <a:r>
              <a:rPr lang="en-US" dirty="0" smtClean="0">
                <a:latin typeface="Arial" panose="020B0604020202020204" pitchFamily="34" charset="0"/>
                <a:cs typeface="Arial" panose="020B0604020202020204" pitchFamily="34" charset="0"/>
              </a:rPr>
              <a:t>Discussion or consideration of official business would be action, triggering the requirements of the OPMA.</a:t>
            </a:r>
          </a:p>
          <a:p>
            <a:pPr marL="114300" indent="0" eaLnBrk="1" hangingPunct="1">
              <a:buNone/>
            </a:pPr>
            <a:endParaRPr lang="en-US" dirty="0" smtClean="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RCW 42.30.070</a:t>
            </a:r>
          </a:p>
        </p:txBody>
      </p:sp>
      <p:pic>
        <p:nvPicPr>
          <p:cNvPr id="12291" name="Picture 3" descr="C:\Users\nancyk1\AppData\Local\Microsoft\Windows\Temporary Internet Files\Content.IE5\ME0RZHND\MP9004387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100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81000" y="381000"/>
            <a:ext cx="7391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en-US" altLang="en-US" sz="1800" b="1" dirty="0">
              <a:solidFill>
                <a:schemeClr val="tx2"/>
              </a:solidFill>
              <a:latin typeface="Arial" panose="020B0604020202020204" pitchFamily="34" charset="0"/>
            </a:endParaRPr>
          </a:p>
          <a:p>
            <a:pPr eaLnBrk="1" hangingPunct="1">
              <a:spcBef>
                <a:spcPct val="0"/>
              </a:spcBef>
              <a:buClrTx/>
              <a:buFontTx/>
              <a:buNone/>
            </a:pPr>
            <a:r>
              <a:rPr lang="en-US" altLang="en-US" sz="3200" b="1" dirty="0">
                <a:solidFill>
                  <a:schemeClr val="tx2"/>
                </a:solidFill>
                <a:latin typeface="Arial" panose="020B0604020202020204" pitchFamily="34" charset="0"/>
              </a:rPr>
              <a:t>Open Government Laws are often called “Transparency Laws” or “Sunshine Laws”</a:t>
            </a:r>
          </a:p>
        </p:txBody>
      </p:sp>
      <p:sp>
        <p:nvSpPr>
          <p:cNvPr id="4100" name="TextBox 5"/>
          <p:cNvSpPr txBox="1">
            <a:spLocks noChangeArrowheads="1"/>
          </p:cNvSpPr>
          <p:nvPr/>
        </p:nvSpPr>
        <p:spPr bwMode="auto">
          <a:xfrm>
            <a:off x="762000" y="2743200"/>
            <a:ext cx="67818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2000" dirty="0">
                <a:latin typeface="Arial" panose="020B0604020202020204" pitchFamily="34" charset="0"/>
              </a:rPr>
              <a:t>This is because they “shine light” on government. </a:t>
            </a:r>
          </a:p>
          <a:p>
            <a:pPr eaLnBrk="1" hangingPunct="1">
              <a:spcBef>
                <a:spcPct val="0"/>
              </a:spcBef>
              <a:buClrTx/>
              <a:buFontTx/>
              <a:buNone/>
            </a:pPr>
            <a:r>
              <a:rPr lang="en-US" altLang="en-US" sz="2000" dirty="0">
                <a:latin typeface="Arial" panose="020B0604020202020204" pitchFamily="34" charset="0"/>
              </a:rPr>
              <a:t>U.S. Supreme Court Justice Louis Brandeis once famously said, “</a:t>
            </a:r>
            <a:r>
              <a:rPr lang="en-US" altLang="en-US" sz="2000" i="1" dirty="0">
                <a:latin typeface="Arial" panose="020B0604020202020204" pitchFamily="34" charset="0"/>
              </a:rPr>
              <a:t>Sunlight is the best disinfectant.”</a:t>
            </a: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endParaRPr lang="en-US" altLang="en-US" sz="1800" dirty="0">
              <a:latin typeface="Arial" panose="020B0604020202020204" pitchFamily="34" charset="0"/>
            </a:endParaRPr>
          </a:p>
          <a:p>
            <a:pPr eaLnBrk="1" hangingPunct="1">
              <a:spcBef>
                <a:spcPct val="0"/>
              </a:spcBef>
              <a:buClrTx/>
              <a:buFontTx/>
              <a:buNone/>
            </a:pPr>
            <a:r>
              <a:rPr lang="en-US" altLang="en-US" sz="1800" dirty="0">
                <a:latin typeface="Arial" panose="020B0604020202020204" pitchFamily="34" charset="0"/>
              </a:rPr>
              <a:t>___________________________________________________</a:t>
            </a:r>
          </a:p>
          <a:p>
            <a:pPr algn="ctr" eaLnBrk="1" hangingPunct="1">
              <a:spcBef>
                <a:spcPct val="0"/>
              </a:spcBef>
              <a:buClrTx/>
              <a:buFontTx/>
              <a:buNone/>
            </a:pPr>
            <a:r>
              <a:rPr lang="en-US" altLang="en-US" sz="1800" b="1" i="1" dirty="0">
                <a:solidFill>
                  <a:srgbClr val="006600"/>
                </a:solidFill>
                <a:latin typeface="Arial" panose="020B0604020202020204" pitchFamily="34" charset="0"/>
              </a:rPr>
              <a:t>Transparency builds public confidence in government.</a:t>
            </a:r>
          </a:p>
        </p:txBody>
      </p:sp>
      <p:pic>
        <p:nvPicPr>
          <p:cNvPr id="4101" name="Picture 4" descr="C:\Users\nancyk1\AppData\Local\Microsoft\Windows\Temporary Internet Files\Content.IE5\TUCU1U30\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44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181600" y="3733800"/>
            <a:ext cx="1762125" cy="2466975"/>
          </a:xfrm>
          <a:prstGeom prst="rect">
            <a:avLst/>
          </a:prstGeom>
        </p:spPr>
      </p:pic>
      <p:sp>
        <p:nvSpPr>
          <p:cNvPr id="3" name="Slide Number Placeholder 2"/>
          <p:cNvSpPr>
            <a:spLocks noGrp="1"/>
          </p:cNvSpPr>
          <p:nvPr>
            <p:ph type="sldNum" sz="quarter" idx="12"/>
          </p:nvPr>
        </p:nvSpPr>
        <p:spPr/>
        <p:txBody>
          <a:bodyPr/>
          <a:lstStyle/>
          <a:p>
            <a:pPr>
              <a:defRPr/>
            </a:pPr>
            <a:fld id="{EF2816D2-2B78-4474-9B8D-855FCEEE2473}" type="slidenum">
              <a:rPr lang="en-US" smtClean="0"/>
              <a:pPr>
                <a:defRPr/>
              </a:pPr>
              <a:t>3</a:t>
            </a:fld>
            <a:endParaRPr lang="en-US" dirty="0"/>
          </a:p>
        </p:txBody>
      </p:sp>
    </p:spTree>
    <p:extLst>
      <p:ext uri="{BB962C8B-B14F-4D97-AF65-F5344CB8AC3E}">
        <p14:creationId xmlns:p14="http://schemas.microsoft.com/office/powerpoint/2010/main" val="3967182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“Regular” Meetings</a:t>
            </a:r>
          </a:p>
        </p:txBody>
      </p:sp>
      <p:sp>
        <p:nvSpPr>
          <p:cNvPr id="18435" name="Rectangle 3"/>
          <p:cNvSpPr>
            <a:spLocks noGrp="1" noChangeArrowheads="1"/>
          </p:cNvSpPr>
          <p:nvPr>
            <p:ph idx="1"/>
          </p:nvPr>
        </p:nvSpPr>
        <p:spPr>
          <a:xfrm>
            <a:off x="381000" y="1583194"/>
            <a:ext cx="7620000" cy="4970005"/>
          </a:xfrm>
        </p:spPr>
        <p:txBody>
          <a:bodyPr>
            <a:normAutofit/>
          </a:bodyPr>
          <a:lstStyle/>
          <a:p>
            <a:pPr eaLnBrk="1" hangingPunct="1"/>
            <a:r>
              <a:rPr lang="en-US" b="1" dirty="0" smtClean="0">
                <a:solidFill>
                  <a:srgbClr val="FF0000"/>
                </a:solidFill>
                <a:latin typeface="Arial" panose="020B0604020202020204" pitchFamily="34" charset="0"/>
                <a:cs typeface="Arial" panose="020B0604020202020204" pitchFamily="34" charset="0"/>
              </a:rPr>
              <a:t>“Regular meetings” </a:t>
            </a:r>
            <a:r>
              <a:rPr lang="en-US" dirty="0" smtClean="0">
                <a:latin typeface="Arial" panose="020B0604020202020204" pitchFamily="34" charset="0"/>
                <a:cs typeface="Arial" panose="020B0604020202020204" pitchFamily="34" charset="0"/>
              </a:rPr>
              <a:t>are recurring meetings held in accordance with a periodic schedule by ordinance, resolution, bylaws or other rule.</a:t>
            </a:r>
          </a:p>
          <a:p>
            <a:pPr eaLnBrk="1" hangingPunct="1"/>
            <a:r>
              <a:rPr lang="en-US" dirty="0" smtClean="0">
                <a:latin typeface="Arial" panose="020B0604020202020204" pitchFamily="34" charset="0"/>
                <a:cs typeface="Arial" panose="020B0604020202020204" pitchFamily="34" charset="0"/>
              </a:rPr>
              <a:t>A </a:t>
            </a:r>
            <a:r>
              <a:rPr lang="en-US" u="sng"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 public agency must:</a:t>
            </a:r>
          </a:p>
          <a:p>
            <a:pPr lvl="1" eaLnBrk="1" hangingPunct="1"/>
            <a:r>
              <a:rPr lang="en-US" sz="1800" dirty="0" smtClean="0">
                <a:latin typeface="Arial" panose="020B0604020202020204" pitchFamily="34" charset="0"/>
                <a:cs typeface="Arial" panose="020B0604020202020204" pitchFamily="34" charset="0"/>
              </a:rPr>
              <a:t>Yearly, file with Code Reviser a schedule of regular meetings, including time and place</a:t>
            </a:r>
          </a:p>
          <a:p>
            <a:pPr lvl="1" eaLnBrk="1" hangingPunct="1"/>
            <a:r>
              <a:rPr lang="en-US" sz="1800" dirty="0" smtClean="0">
                <a:latin typeface="Arial" panose="020B0604020202020204" pitchFamily="34" charset="0"/>
                <a:cs typeface="Arial" panose="020B0604020202020204" pitchFamily="34" charset="0"/>
              </a:rPr>
              <a:t>Publish changes to regular meeting schedule in state register at least 20 days prior to rescheduled date</a:t>
            </a:r>
          </a:p>
          <a:p>
            <a:endParaRPr lang="en-US" dirty="0" smtClean="0">
              <a:latin typeface="Arial" panose="020B0604020202020204" pitchFamily="34" charset="0"/>
              <a:cs typeface="Arial" panose="020B0604020202020204" pitchFamily="34" charset="0"/>
            </a:endParaRPr>
          </a:p>
          <a:p>
            <a:pPr marL="411480" lvl="1" indent="0" eaLnBrk="1" hangingPunct="1">
              <a:buNone/>
            </a:pPr>
            <a:r>
              <a:rPr lang="en-US" sz="1800" i="1" dirty="0" smtClean="0">
                <a:latin typeface="Arial" panose="020B0604020202020204" pitchFamily="34" charset="0"/>
                <a:cs typeface="Arial" panose="020B0604020202020204" pitchFamily="34" charset="0"/>
              </a:rPr>
              <a:t>~ RCW 42.30.070; RCW 42.30.075; RCW 42.30.077 </a:t>
            </a:r>
          </a:p>
        </p:txBody>
      </p:sp>
      <p:pic>
        <p:nvPicPr>
          <p:cNvPr id="13314" name="Picture 2" descr="C:\Users\nancyk1\AppData\Local\Microsoft\Windows\Temporary Internet Files\Content.IE5\1IMNJX5P\MC9003561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52400"/>
            <a:ext cx="1363675" cy="14237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30</a:t>
            </a:fld>
            <a:endParaRPr lang="en-US" dirty="0"/>
          </a:p>
        </p:txBody>
      </p:sp>
    </p:spTree>
    <p:extLst>
      <p:ext uri="{BB962C8B-B14F-4D97-AF65-F5344CB8AC3E}">
        <p14:creationId xmlns:p14="http://schemas.microsoft.com/office/powerpoint/2010/main" val="3426674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“Regular” Meetings (Cont.)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20000" cy="5257800"/>
          </a:xfrm>
        </p:spPr>
        <p:txBody>
          <a:bodyPr>
            <a:normAutofit/>
          </a:bodyPr>
          <a:lstStyle/>
          <a:p>
            <a:r>
              <a:rPr lang="en-US" dirty="0" smtClean="0">
                <a:latin typeface="Arial" panose="020B0604020202020204" pitchFamily="34" charset="0"/>
                <a:cs typeface="Arial" panose="020B0604020202020204" pitchFamily="34" charset="0"/>
              </a:rPr>
              <a:t>Agenda notice requirements apply to regular meetings.</a:t>
            </a:r>
          </a:p>
          <a:p>
            <a:r>
              <a:rPr lang="en-US" dirty="0" smtClean="0">
                <a:latin typeface="Arial" panose="020B0604020202020204" pitchFamily="34" charset="0"/>
                <a:cs typeface="Arial" panose="020B0604020202020204" pitchFamily="34" charset="0"/>
              </a:rPr>
              <a:t>RCW 42.30.077 requires governing bodies to make the </a:t>
            </a:r>
            <a:r>
              <a:rPr lang="en-US" u="sng" dirty="0" smtClean="0">
                <a:latin typeface="Arial" panose="020B0604020202020204" pitchFamily="34" charset="0"/>
                <a:cs typeface="Arial" panose="020B0604020202020204" pitchFamily="34" charset="0"/>
              </a:rPr>
              <a:t>agenda</a:t>
            </a:r>
            <a:r>
              <a:rPr lang="en-US" dirty="0" smtClean="0">
                <a:latin typeface="Arial" panose="020B0604020202020204" pitchFamily="34" charset="0"/>
                <a:cs typeface="Arial" panose="020B0604020202020204" pitchFamily="34" charset="0"/>
              </a:rPr>
              <a:t> of each regular meeting of the governing body </a:t>
            </a:r>
            <a:r>
              <a:rPr lang="en-US" u="sng" dirty="0" smtClean="0">
                <a:latin typeface="Arial" panose="020B0604020202020204" pitchFamily="34" charset="0"/>
                <a:cs typeface="Arial" panose="020B0604020202020204" pitchFamily="34" charset="0"/>
              </a:rPr>
              <a:t>available online </a:t>
            </a:r>
            <a:r>
              <a:rPr lang="en-US" dirty="0" smtClean="0">
                <a:latin typeface="Arial" panose="020B0604020202020204" pitchFamily="34" charset="0"/>
                <a:cs typeface="Arial" panose="020B0604020202020204" pitchFamily="34" charset="0"/>
              </a:rPr>
              <a:t>no later than </a:t>
            </a:r>
            <a:r>
              <a:rPr lang="en-US" u="sng" dirty="0" smtClean="0">
                <a:latin typeface="Arial" panose="020B0604020202020204" pitchFamily="34" charset="0"/>
                <a:cs typeface="Arial" panose="020B0604020202020204" pitchFamily="34" charset="0"/>
              </a:rPr>
              <a:t>24 hours</a:t>
            </a:r>
            <a:r>
              <a:rPr lang="en-US" dirty="0" smtClean="0">
                <a:latin typeface="Arial" panose="020B0604020202020204" pitchFamily="34" charset="0"/>
                <a:cs typeface="Arial" panose="020B0604020202020204" pitchFamily="34" charset="0"/>
              </a:rPr>
              <a:t> in advance of the published start time of the meeting.</a:t>
            </a:r>
          </a:p>
          <a:p>
            <a:endParaRPr lang="en-US" dirty="0" smtClean="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This law </a:t>
            </a:r>
            <a:r>
              <a:rPr lang="en-US" sz="1700" u="sng" dirty="0" smtClean="0">
                <a:latin typeface="Arial" panose="020B0604020202020204" pitchFamily="34" charset="0"/>
                <a:cs typeface="Arial" panose="020B0604020202020204" pitchFamily="34" charset="0"/>
              </a:rPr>
              <a:t>does not</a:t>
            </a:r>
            <a:r>
              <a:rPr lang="en-US" sz="1700" dirty="0" smtClean="0">
                <a:latin typeface="Arial" panose="020B0604020202020204" pitchFamily="34" charset="0"/>
                <a:cs typeface="Arial" panose="020B0604020202020204" pitchFamily="34" charset="0"/>
              </a:rPr>
              <a:t>: </a:t>
            </a:r>
          </a:p>
          <a:p>
            <a:pPr lvl="1"/>
            <a:r>
              <a:rPr lang="en-US" sz="1700" i="1" dirty="0" smtClean="0">
                <a:latin typeface="Arial" panose="020B0604020202020204" pitchFamily="34" charset="0"/>
                <a:cs typeface="Arial" panose="020B0604020202020204" pitchFamily="34" charset="0"/>
              </a:rPr>
              <a:t>Apply to agencies that do not have websites.</a:t>
            </a:r>
          </a:p>
          <a:p>
            <a:pPr lvl="1"/>
            <a:r>
              <a:rPr lang="en-US" sz="1700" i="1" dirty="0" smtClean="0">
                <a:latin typeface="Arial" panose="020B0604020202020204" pitchFamily="34" charset="0"/>
                <a:cs typeface="Arial" panose="020B0604020202020204" pitchFamily="34" charset="0"/>
              </a:rPr>
              <a:t>Apply to agencies that employ fewer than 10 full-time employees.</a:t>
            </a:r>
          </a:p>
          <a:p>
            <a:pPr lvl="1"/>
            <a:r>
              <a:rPr lang="en-US" sz="1700" dirty="0" smtClean="0">
                <a:latin typeface="Arial" panose="020B0604020202020204" pitchFamily="34" charset="0"/>
                <a:cs typeface="Arial" panose="020B0604020202020204" pitchFamily="34" charset="0"/>
              </a:rPr>
              <a:t>Restrict agencies from later modifying an agenda.</a:t>
            </a:r>
          </a:p>
          <a:p>
            <a:pPr lvl="1"/>
            <a:r>
              <a:rPr lang="en-US" sz="1700" dirty="0" smtClean="0">
                <a:latin typeface="Arial" panose="020B0604020202020204" pitchFamily="34" charset="0"/>
                <a:cs typeface="Arial" panose="020B0604020202020204" pitchFamily="34" charset="0"/>
              </a:rPr>
              <a:t>Invalidate otherwise legal actions taken at a regular meeting where agenda was not posted 24 hours in advance.</a:t>
            </a:r>
          </a:p>
          <a:p>
            <a:pPr lvl="1"/>
            <a:r>
              <a:rPr lang="en-US" sz="1700" dirty="0" smtClean="0">
                <a:latin typeface="Arial" panose="020B0604020202020204" pitchFamily="34" charset="0"/>
                <a:cs typeface="Arial" panose="020B0604020202020204" pitchFamily="34" charset="0"/>
              </a:rPr>
              <a:t>Satisfy public notice requirements established under other laws.</a:t>
            </a:r>
          </a:p>
          <a:p>
            <a:pPr lvl="1"/>
            <a:r>
              <a:rPr lang="en-US" sz="1700" dirty="0" smtClean="0">
                <a:latin typeface="Arial" panose="020B0604020202020204" pitchFamily="34" charset="0"/>
                <a:cs typeface="Arial" panose="020B0604020202020204" pitchFamily="34" charset="0"/>
              </a:rPr>
              <a:t>Provide a basis to award attorneys fees or seek court order under OPMA if agenda is not posted in accordance with this law.</a:t>
            </a:r>
          </a:p>
          <a:p>
            <a:endParaRPr lang="en-US"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44451"/>
            <a:ext cx="1411161" cy="94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B6DA2BE-93A6-4C0E-BC3B-5C91D8DE6623}" type="slidenum">
              <a:rPr lang="en-US" smtClean="0"/>
              <a:pPr>
                <a:defRPr/>
              </a:pPr>
              <a:t>31</a:t>
            </a:fld>
            <a:endParaRPr lang="en-US" dirty="0"/>
          </a:p>
        </p:txBody>
      </p:sp>
    </p:spTree>
    <p:extLst>
      <p:ext uri="{BB962C8B-B14F-4D97-AF65-F5344CB8AC3E}">
        <p14:creationId xmlns:p14="http://schemas.microsoft.com/office/powerpoint/2010/main" val="13065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“Special” Meetings</a:t>
            </a:r>
          </a:p>
        </p:txBody>
      </p:sp>
      <p:sp>
        <p:nvSpPr>
          <p:cNvPr id="19459" name="Rectangle 3"/>
          <p:cNvSpPr>
            <a:spLocks noGrp="1" noChangeArrowheads="1"/>
          </p:cNvSpPr>
          <p:nvPr>
            <p:ph idx="1"/>
          </p:nvPr>
        </p:nvSpPr>
        <p:spPr>
          <a:xfrm>
            <a:off x="457200" y="1219200"/>
            <a:ext cx="7620000" cy="5181600"/>
          </a:xfrm>
        </p:spPr>
        <p:txBody>
          <a:bodyPr>
            <a:normAutofit lnSpcReduction="10000"/>
          </a:bodyPr>
          <a:lstStyle/>
          <a:p>
            <a:pPr eaLnBrk="1" hangingPunct="1"/>
            <a:r>
              <a:rPr lang="en-US" sz="2400" dirty="0" smtClean="0">
                <a:latin typeface="Arial" panose="020B0604020202020204" pitchFamily="34" charset="0"/>
                <a:cs typeface="Arial" panose="020B0604020202020204" pitchFamily="34" charset="0"/>
              </a:rPr>
              <a:t>A </a:t>
            </a:r>
            <a:r>
              <a:rPr lang="en-US" sz="2400" b="1" dirty="0" smtClean="0">
                <a:solidFill>
                  <a:srgbClr val="FF0000"/>
                </a:solidFill>
                <a:latin typeface="Arial" panose="020B0604020202020204" pitchFamily="34" charset="0"/>
                <a:cs typeface="Arial" panose="020B0604020202020204" pitchFamily="34" charset="0"/>
              </a:rPr>
              <a:t>“special meeting” </a:t>
            </a:r>
            <a:r>
              <a:rPr lang="en-US" sz="2400" dirty="0" smtClean="0">
                <a:latin typeface="Arial" panose="020B0604020202020204" pitchFamily="34" charset="0"/>
                <a:cs typeface="Arial" panose="020B0604020202020204" pitchFamily="34" charset="0"/>
              </a:rPr>
              <a:t>is a meeting that is not a regular meeting (not a regularly scheduled meeting).</a:t>
            </a:r>
          </a:p>
          <a:p>
            <a:pPr eaLnBrk="1" hangingPunct="1"/>
            <a:r>
              <a:rPr lang="en-US" sz="2400" dirty="0" smtClean="0">
                <a:latin typeface="Arial" panose="020B0604020202020204" pitchFamily="34" charset="0"/>
                <a:cs typeface="Arial" panose="020B0604020202020204" pitchFamily="34" charset="0"/>
              </a:rPr>
              <a:t>Called by presiding officer or majority of the members</a:t>
            </a:r>
          </a:p>
          <a:p>
            <a:pPr eaLnBrk="1" hangingPunct="1"/>
            <a:r>
              <a:rPr lang="en-US" sz="2400" u="sng" dirty="0" smtClean="0">
                <a:latin typeface="Arial" panose="020B0604020202020204" pitchFamily="34" charset="0"/>
                <a:cs typeface="Arial" panose="020B0604020202020204" pitchFamily="34" charset="0"/>
              </a:rPr>
              <a:t>Notice - timing</a:t>
            </a:r>
            <a:r>
              <a:rPr lang="en-US" sz="2400" dirty="0" smtClean="0">
                <a:latin typeface="Arial" panose="020B0604020202020204" pitchFamily="34" charset="0"/>
                <a:cs typeface="Arial" panose="020B0604020202020204" pitchFamily="34" charset="0"/>
              </a:rPr>
              <a:t>:  24 hours before the special meeting, </a:t>
            </a:r>
            <a:r>
              <a:rPr lang="en-US" sz="2400" u="sng" dirty="0" smtClean="0">
                <a:latin typeface="Arial" panose="020B0604020202020204" pitchFamily="34" charset="0"/>
                <a:cs typeface="Arial" panose="020B0604020202020204" pitchFamily="34" charset="0"/>
              </a:rPr>
              <a:t>written</a:t>
            </a:r>
            <a:r>
              <a:rPr lang="en-US" sz="2400" dirty="0" smtClean="0">
                <a:latin typeface="Arial" panose="020B0604020202020204" pitchFamily="34" charset="0"/>
                <a:cs typeface="Arial" panose="020B0604020202020204" pitchFamily="34" charset="0"/>
              </a:rPr>
              <a:t> notice must be:</a:t>
            </a:r>
          </a:p>
          <a:p>
            <a:pPr marL="114300" indent="0" eaLnBrk="1" hangingPunct="1">
              <a:buNone/>
            </a:pPr>
            <a:endParaRPr lang="en-US" sz="2400" dirty="0" smtClean="0">
              <a:latin typeface="Arial" panose="020B0604020202020204" pitchFamily="34" charset="0"/>
              <a:cs typeface="Arial" panose="020B0604020202020204" pitchFamily="34" charset="0"/>
            </a:endParaRPr>
          </a:p>
          <a:p>
            <a:pPr lvl="1" eaLnBrk="1" hangingPunct="1">
              <a:spcBef>
                <a:spcPts val="0"/>
              </a:spcBef>
            </a:pPr>
            <a:r>
              <a:rPr lang="en-US" sz="1600" dirty="0" smtClean="0">
                <a:latin typeface="Arial" panose="020B0604020202020204" pitchFamily="34" charset="0"/>
                <a:cs typeface="Arial" panose="020B0604020202020204" pitchFamily="34" charset="0"/>
              </a:rPr>
              <a:t>Given to each </a:t>
            </a:r>
            <a:r>
              <a:rPr lang="en-US" sz="1600" b="1" dirty="0" smtClean="0">
                <a:latin typeface="Arial" panose="020B0604020202020204" pitchFamily="34" charset="0"/>
                <a:cs typeface="Arial" panose="020B0604020202020204" pitchFamily="34" charset="0"/>
              </a:rPr>
              <a:t>member</a:t>
            </a:r>
            <a:r>
              <a:rPr lang="en-US" sz="1600" dirty="0" smtClean="0">
                <a:latin typeface="Arial" panose="020B0604020202020204" pitchFamily="34" charset="0"/>
                <a:cs typeface="Arial" panose="020B0604020202020204" pitchFamily="34" charset="0"/>
              </a:rPr>
              <a:t> of the governing body (unless waived)</a:t>
            </a:r>
          </a:p>
          <a:p>
            <a:pPr lvl="1" eaLnBrk="1" hangingPunct="1">
              <a:spcBef>
                <a:spcPts val="0"/>
              </a:spcBef>
            </a:pPr>
            <a:r>
              <a:rPr lang="en-US" sz="1600" dirty="0" smtClean="0">
                <a:latin typeface="Arial" panose="020B0604020202020204" pitchFamily="34" charset="0"/>
                <a:cs typeface="Arial" panose="020B0604020202020204" pitchFamily="34" charset="0"/>
              </a:rPr>
              <a:t>Given to each </a:t>
            </a:r>
            <a:r>
              <a:rPr lang="en-US" sz="1600" b="1" dirty="0" smtClean="0">
                <a:latin typeface="Arial" panose="020B0604020202020204" pitchFamily="34" charset="0"/>
                <a:cs typeface="Arial" panose="020B0604020202020204" pitchFamily="34" charset="0"/>
              </a:rPr>
              <a:t>local newspaper of general circulation, radio, and TV station </a:t>
            </a:r>
            <a:r>
              <a:rPr lang="en-US" sz="1600" dirty="0" smtClean="0">
                <a:latin typeface="Arial" panose="020B0604020202020204" pitchFamily="34" charset="0"/>
                <a:cs typeface="Arial" panose="020B0604020202020204" pitchFamily="34" charset="0"/>
              </a:rPr>
              <a:t>which has a notice request on file</a:t>
            </a:r>
          </a:p>
          <a:p>
            <a:pPr lvl="1" eaLnBrk="1" hangingPunct="1">
              <a:spcBef>
                <a:spcPts val="0"/>
              </a:spcBef>
            </a:pPr>
            <a:r>
              <a:rPr lang="en-US" sz="1600" dirty="0" smtClean="0">
                <a:latin typeface="Arial" panose="020B0604020202020204" pitchFamily="34" charset="0"/>
                <a:cs typeface="Arial" panose="020B0604020202020204" pitchFamily="34" charset="0"/>
              </a:rPr>
              <a:t>Posted on the </a:t>
            </a:r>
            <a:r>
              <a:rPr lang="en-US" sz="1600" b="1" dirty="0" smtClean="0">
                <a:latin typeface="Arial" panose="020B0604020202020204" pitchFamily="34" charset="0"/>
                <a:cs typeface="Arial" panose="020B0604020202020204" pitchFamily="34" charset="0"/>
              </a:rPr>
              <a:t>agency’s website </a:t>
            </a:r>
            <a:r>
              <a:rPr lang="en-US" sz="1600" dirty="0" smtClean="0">
                <a:latin typeface="Arial" panose="020B0604020202020204" pitchFamily="34" charset="0"/>
                <a:cs typeface="Arial" panose="020B0604020202020204" pitchFamily="34" charset="0"/>
              </a:rPr>
              <a:t>[with certain exceptions in RCW 42.30.080(2)(b), for example, if the agency does not have a website)]</a:t>
            </a:r>
          </a:p>
          <a:p>
            <a:pPr lvl="1" eaLnBrk="1" hangingPunct="1">
              <a:spcBef>
                <a:spcPts val="0"/>
              </a:spcBef>
            </a:pPr>
            <a:r>
              <a:rPr lang="en-US" sz="1600" dirty="0" smtClean="0">
                <a:latin typeface="Arial" panose="020B0604020202020204" pitchFamily="34" charset="0"/>
                <a:cs typeface="Arial" panose="020B0604020202020204" pitchFamily="34" charset="0"/>
              </a:rPr>
              <a:t>Prominently </a:t>
            </a:r>
            <a:r>
              <a:rPr lang="en-US" sz="1600" b="1" dirty="0" smtClean="0">
                <a:latin typeface="Arial" panose="020B0604020202020204" pitchFamily="34" charset="0"/>
                <a:cs typeface="Arial" panose="020B0604020202020204" pitchFamily="34" charset="0"/>
              </a:rPr>
              <a:t>displayed at the main entrance </a:t>
            </a:r>
            <a:r>
              <a:rPr lang="en-US" sz="1600" dirty="0" smtClean="0">
                <a:latin typeface="Arial" panose="020B0604020202020204" pitchFamily="34" charset="0"/>
                <a:cs typeface="Arial" panose="020B0604020202020204" pitchFamily="34" charset="0"/>
              </a:rPr>
              <a:t>of the agency’s principal location and the meeting site (if not that same location)</a:t>
            </a:r>
          </a:p>
          <a:p>
            <a:pPr marL="411480" lvl="1" indent="0" eaLnBrk="1" hangingPunct="1">
              <a:buNone/>
            </a:pPr>
            <a:endParaRPr lang="en-US" sz="2400" dirty="0" smtClean="0">
              <a:latin typeface="Arial" panose="020B0604020202020204" pitchFamily="34" charset="0"/>
              <a:cs typeface="Arial" panose="020B0604020202020204" pitchFamily="34" charset="0"/>
            </a:endParaRPr>
          </a:p>
          <a:p>
            <a:pPr marL="411480" lvl="1" indent="0" eaLnBrk="1" hangingPunct="1">
              <a:buNone/>
            </a:pPr>
            <a:r>
              <a:rPr lang="en-US" sz="1900" i="1" dirty="0" smtClean="0">
                <a:latin typeface="Arial" panose="020B0604020202020204" pitchFamily="34" charset="0"/>
                <a:cs typeface="Arial" panose="020B0604020202020204" pitchFamily="34" charset="0"/>
              </a:rPr>
              <a:t>~ RCW 42.30.080</a:t>
            </a:r>
          </a:p>
          <a:p>
            <a:pPr lvl="1" eaLnBrk="1" hangingPunct="1"/>
            <a:endParaRPr lang="en-US" sz="2400" dirty="0" smtClean="0">
              <a:latin typeface="Arial" panose="020B0604020202020204" pitchFamily="34" charset="0"/>
              <a:cs typeface="Arial" panose="020B0604020202020204" pitchFamily="34" charset="0"/>
            </a:endParaRPr>
          </a:p>
          <a:p>
            <a:pPr lvl="1" eaLnBrk="1" hangingPunct="1">
              <a:buFontTx/>
              <a:buNone/>
            </a:pPr>
            <a:endParaRPr lang="en-US" sz="2400" dirty="0" smtClean="0">
              <a:latin typeface="Arial" panose="020B0604020202020204" pitchFamily="34" charset="0"/>
              <a:cs typeface="Arial" panose="020B0604020202020204" pitchFamily="34" charset="0"/>
            </a:endParaRPr>
          </a:p>
        </p:txBody>
      </p:sp>
      <p:pic>
        <p:nvPicPr>
          <p:cNvPr id="14338" name="Picture 2" descr="C:\Users\nancyk1\AppData\Local\Microsoft\Windows\Temporary Internet Files\Content.IE5\909O1YZG\MM90028319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99866"/>
            <a:ext cx="1095375" cy="107173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“Special” Meetings (Cont.)</a:t>
            </a:r>
          </a:p>
        </p:txBody>
      </p:sp>
      <p:sp>
        <p:nvSpPr>
          <p:cNvPr id="20483" name="Rectangle 3"/>
          <p:cNvSpPr>
            <a:spLocks noGrp="1" noChangeArrowheads="1"/>
          </p:cNvSpPr>
          <p:nvPr>
            <p:ph idx="1"/>
          </p:nvPr>
        </p:nvSpPr>
        <p:spPr/>
        <p:txBody>
          <a:bodyPr/>
          <a:lstStyle/>
          <a:p>
            <a:pPr eaLnBrk="1" hangingPunct="1">
              <a:lnSpc>
                <a:spcPct val="90000"/>
              </a:lnSpc>
            </a:pPr>
            <a:r>
              <a:rPr lang="en-US" sz="2400" u="sng" dirty="0" smtClean="0">
                <a:latin typeface="Arial" panose="020B0604020202020204" pitchFamily="34" charset="0"/>
                <a:cs typeface="Arial" panose="020B0604020202020204" pitchFamily="34" charset="0"/>
              </a:rPr>
              <a:t>Notice - contents</a:t>
            </a:r>
            <a:r>
              <a:rPr lang="en-US" sz="2400" dirty="0" smtClean="0">
                <a:latin typeface="Arial" panose="020B0604020202020204" pitchFamily="34" charset="0"/>
                <a:cs typeface="Arial" panose="020B0604020202020204" pitchFamily="34" charset="0"/>
              </a:rPr>
              <a:t>:  The special meeting notice must specify:</a:t>
            </a:r>
          </a:p>
          <a:p>
            <a:pPr lvl="1" eaLnBrk="1" hangingPunct="1">
              <a:lnSpc>
                <a:spcPct val="90000"/>
              </a:lnSpc>
            </a:pPr>
            <a:r>
              <a:rPr lang="en-US" sz="2000" dirty="0" smtClean="0">
                <a:latin typeface="Arial" panose="020B0604020202020204" pitchFamily="34" charset="0"/>
                <a:cs typeface="Arial" panose="020B0604020202020204" pitchFamily="34" charset="0"/>
              </a:rPr>
              <a:t>Time</a:t>
            </a:r>
          </a:p>
          <a:p>
            <a:pPr lvl="1" eaLnBrk="1" hangingPunct="1">
              <a:lnSpc>
                <a:spcPct val="90000"/>
              </a:lnSpc>
            </a:pPr>
            <a:r>
              <a:rPr lang="en-US" sz="2000" dirty="0" smtClean="0">
                <a:latin typeface="Arial" panose="020B0604020202020204" pitchFamily="34" charset="0"/>
                <a:cs typeface="Arial" panose="020B0604020202020204" pitchFamily="34" charset="0"/>
              </a:rPr>
              <a:t>Place</a:t>
            </a:r>
          </a:p>
          <a:p>
            <a:pPr lvl="1" eaLnBrk="1" hangingPunct="1">
              <a:lnSpc>
                <a:spcPct val="90000"/>
              </a:lnSpc>
            </a:pPr>
            <a:r>
              <a:rPr lang="en-US" sz="2000" dirty="0" smtClean="0">
                <a:latin typeface="Arial" panose="020B0604020202020204" pitchFamily="34" charset="0"/>
                <a:cs typeface="Arial" panose="020B0604020202020204" pitchFamily="34" charset="0"/>
              </a:rPr>
              <a:t>Business to be transacted (agenda)</a:t>
            </a:r>
          </a:p>
          <a:p>
            <a:pPr lvl="2" eaLnBrk="1" hangingPunct="1">
              <a:lnSpc>
                <a:spcPct val="90000"/>
              </a:lnSpc>
            </a:pPr>
            <a:r>
              <a:rPr lang="en-US" sz="1800" dirty="0" smtClean="0">
                <a:latin typeface="Arial" panose="020B0604020202020204" pitchFamily="34" charset="0"/>
                <a:cs typeface="Arial" panose="020B0604020202020204" pitchFamily="34" charset="0"/>
              </a:rPr>
              <a:t>Final disposition shall not be taken on any other matter at such meeting</a:t>
            </a:r>
          </a:p>
          <a:p>
            <a:pPr marL="777240" lvl="2" indent="0" eaLnBrk="1" hangingPunct="1">
              <a:lnSpc>
                <a:spcPct val="90000"/>
              </a:lnSpc>
              <a:buNone/>
            </a:pPr>
            <a:endParaRPr lang="en-US" sz="1800" dirty="0" smtClean="0">
              <a:latin typeface="Arial" panose="020B0604020202020204" pitchFamily="34" charset="0"/>
              <a:cs typeface="Arial" panose="020B0604020202020204" pitchFamily="34" charset="0"/>
            </a:endParaRPr>
          </a:p>
          <a:p>
            <a:pPr marL="114300" indent="0">
              <a:lnSpc>
                <a:spcPct val="90000"/>
              </a:lnSpc>
              <a:buNone/>
            </a:pPr>
            <a:r>
              <a:rPr lang="en-US" sz="1800" i="1" dirty="0" smtClean="0">
                <a:latin typeface="Arial" panose="020B0604020202020204" pitchFamily="34" charset="0"/>
                <a:cs typeface="Arial" panose="020B0604020202020204" pitchFamily="34" charset="0"/>
              </a:rPr>
              <a:t>~ RCW 42.30.080</a:t>
            </a:r>
          </a:p>
          <a:p>
            <a:pPr marL="114300" indent="0">
              <a:lnSpc>
                <a:spcPct val="90000"/>
              </a:lnSpc>
              <a:buNone/>
            </a:pPr>
            <a:endParaRPr lang="en-US" sz="1800" i="1" dirty="0">
              <a:latin typeface="Arial" panose="020B0604020202020204" pitchFamily="34" charset="0"/>
              <a:cs typeface="Arial" panose="020B0604020202020204" pitchFamily="34" charset="0"/>
            </a:endParaRPr>
          </a:p>
          <a:p>
            <a:pPr marL="114300" indent="0">
              <a:lnSpc>
                <a:spcPct val="90000"/>
              </a:lnSpc>
              <a:buNone/>
            </a:pPr>
            <a:endParaRPr lang="en-US" sz="1800" i="1" dirty="0" smtClean="0">
              <a:latin typeface="Arial" panose="020B0604020202020204" pitchFamily="34" charset="0"/>
              <a:cs typeface="Arial" panose="020B0604020202020204" pitchFamily="34" charset="0"/>
            </a:endParaRPr>
          </a:p>
          <a:p>
            <a:pPr marL="411480" lvl="1" indent="0">
              <a:lnSpc>
                <a:spcPct val="90000"/>
              </a:lnSpc>
              <a:buNone/>
            </a:pPr>
            <a:endParaRPr lang="en-US" sz="2000" dirty="0" smtClean="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48200"/>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738687"/>
            <a:ext cx="20097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648200"/>
            <a:ext cx="15144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Emergency Special Meetings</a:t>
            </a:r>
          </a:p>
        </p:txBody>
      </p:sp>
      <p:sp>
        <p:nvSpPr>
          <p:cNvPr id="22531" name="Rectangle 3"/>
          <p:cNvSpPr>
            <a:spLocks noGrp="1" noChangeArrowheads="1"/>
          </p:cNvSpPr>
          <p:nvPr>
            <p:ph idx="1"/>
          </p:nvPr>
        </p:nvSpPr>
        <p:spPr/>
        <p:txBody>
          <a:bodyPr/>
          <a:lstStyle/>
          <a:p>
            <a:pPr eaLnBrk="1" hangingPunct="1"/>
            <a:r>
              <a:rPr lang="en-US" sz="2400" dirty="0" smtClean="0">
                <a:latin typeface="Arial" panose="020B0604020202020204" pitchFamily="34" charset="0"/>
                <a:cs typeface="Arial" panose="020B0604020202020204" pitchFamily="34" charset="0"/>
              </a:rPr>
              <a:t>Notice is not required when special meeting called to deal with an emergency</a:t>
            </a:r>
          </a:p>
          <a:p>
            <a:pPr lvl="1" eaLnBrk="1" hangingPunct="1"/>
            <a:r>
              <a:rPr lang="en-US" sz="2000" dirty="0" smtClean="0">
                <a:latin typeface="Arial" panose="020B0604020202020204" pitchFamily="34" charset="0"/>
                <a:cs typeface="Arial" panose="020B0604020202020204" pitchFamily="34" charset="0"/>
              </a:rPr>
              <a:t>Emergency involves injury or damage to persons or property or the likelihood of such injury or damage</a:t>
            </a:r>
          </a:p>
          <a:p>
            <a:pPr lvl="1" eaLnBrk="1" hangingPunct="1"/>
            <a:r>
              <a:rPr lang="en-US" sz="2000" dirty="0" smtClean="0">
                <a:latin typeface="Arial" panose="020B0604020202020204" pitchFamily="34" charset="0"/>
                <a:cs typeface="Arial" panose="020B0604020202020204" pitchFamily="34" charset="0"/>
              </a:rPr>
              <a:t>Where time requirements of notice make notice impractical and increase likelihood of such injury or damage</a:t>
            </a:r>
          </a:p>
          <a:p>
            <a:pPr lvl="1" eaLnBrk="1" hangingPunct="1"/>
            <a:endParaRPr lang="en-US" sz="1800" dirty="0">
              <a:latin typeface="Arial" panose="020B0604020202020204" pitchFamily="34" charset="0"/>
              <a:cs typeface="Arial" panose="020B0604020202020204" pitchFamily="34" charset="0"/>
            </a:endParaRPr>
          </a:p>
          <a:p>
            <a:pPr marL="411480" lvl="1" indent="0" eaLnBrk="1" hangingPunct="1">
              <a:buNone/>
            </a:pPr>
            <a:r>
              <a:rPr lang="en-US" sz="1800" i="1" dirty="0" smtClean="0">
                <a:latin typeface="Arial" panose="020B0604020202020204" pitchFamily="34" charset="0"/>
                <a:cs typeface="Arial" panose="020B0604020202020204" pitchFamily="34" charset="0"/>
              </a:rPr>
              <a:t>~ RCW 42.30.080(4)</a:t>
            </a:r>
          </a:p>
        </p:txBody>
      </p:sp>
      <p:pic>
        <p:nvPicPr>
          <p:cNvPr id="16387" name="Picture 3" descr="C:\Users\nancyk1\AppData\Local\Microsoft\Windows\Temporary Internet Files\Content.IE5\OJ5EZJRJ\MC900028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973748"/>
            <a:ext cx="2514600" cy="247689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Public Attendance</a:t>
            </a:r>
            <a:br>
              <a:rPr lang="en-US" sz="3200" b="1" dirty="0" smtClean="0">
                <a:latin typeface="Arial" panose="020B0604020202020204" pitchFamily="34" charset="0"/>
                <a:cs typeface="Arial" panose="020B0604020202020204" pitchFamily="34" charset="0"/>
              </a:rPr>
            </a:br>
            <a:endParaRPr lang="en-US" dirty="0" smtClean="0"/>
          </a:p>
        </p:txBody>
      </p:sp>
      <p:sp>
        <p:nvSpPr>
          <p:cNvPr id="23555" name="Rectangle 3"/>
          <p:cNvSpPr>
            <a:spLocks noGrp="1" noChangeArrowheads="1"/>
          </p:cNvSpPr>
          <p:nvPr>
            <p:ph idx="1"/>
          </p:nvPr>
        </p:nvSpPr>
        <p:spPr>
          <a:xfrm>
            <a:off x="533400" y="1066800"/>
            <a:ext cx="7543800" cy="5334000"/>
          </a:xfrm>
        </p:spPr>
        <p:txBody>
          <a:bodyPr>
            <a:normAutofit fontScale="92500" lnSpcReduction="10000"/>
          </a:bodyPr>
          <a:lstStyle/>
          <a:p>
            <a:pPr eaLnBrk="1" hangingPunct="1">
              <a:lnSpc>
                <a:spcPct val="80000"/>
              </a:lnSpc>
            </a:pPr>
            <a:r>
              <a:rPr lang="en-US" sz="2400" dirty="0" smtClean="0">
                <a:latin typeface="Arial" panose="020B0604020202020204" pitchFamily="34" charset="0"/>
                <a:cs typeface="Arial" panose="020B0604020202020204" pitchFamily="34" charset="0"/>
              </a:rPr>
              <a:t>A public agency can’t place conditions on public to </a:t>
            </a:r>
            <a:r>
              <a:rPr lang="en-US" sz="2400" dirty="0" smtClean="0">
                <a:solidFill>
                  <a:srgbClr val="FF0000"/>
                </a:solidFill>
                <a:latin typeface="Arial" panose="020B0604020202020204" pitchFamily="34" charset="0"/>
                <a:cs typeface="Arial" panose="020B0604020202020204" pitchFamily="34" charset="0"/>
              </a:rPr>
              <a:t>attend</a:t>
            </a:r>
            <a:r>
              <a:rPr lang="en-US" sz="2400" dirty="0" smtClean="0">
                <a:latin typeface="Arial" panose="020B0604020202020204" pitchFamily="34" charset="0"/>
                <a:cs typeface="Arial" panose="020B0604020202020204" pitchFamily="34" charset="0"/>
              </a:rPr>
              <a:t> meeting subject to OPMA:</a:t>
            </a:r>
          </a:p>
          <a:p>
            <a:pPr marL="114300" indent="0" eaLnBrk="1" hangingPunct="1">
              <a:lnSpc>
                <a:spcPct val="80000"/>
              </a:lnSpc>
              <a:buNone/>
            </a:pPr>
            <a:endParaRPr lang="en-US" sz="2400" dirty="0" smtClean="0">
              <a:latin typeface="Arial" panose="020B0604020202020204" pitchFamily="34" charset="0"/>
              <a:cs typeface="Arial" panose="020B0604020202020204" pitchFamily="34" charset="0"/>
            </a:endParaRPr>
          </a:p>
          <a:p>
            <a:pPr lvl="1" eaLnBrk="1" hangingPunct="1">
              <a:lnSpc>
                <a:spcPct val="120000"/>
              </a:lnSpc>
            </a:pPr>
            <a:r>
              <a:rPr lang="en-US" sz="1700" dirty="0" smtClean="0">
                <a:latin typeface="Arial" panose="020B0604020202020204" pitchFamily="34" charset="0"/>
                <a:cs typeface="Arial" panose="020B0604020202020204" pitchFamily="34" charset="0"/>
              </a:rPr>
              <a:t>For proceedings governed by OPMA, cannot require people to register their names or other information, complete a questionnaire, or otherwise fulfill any condition precedent to attendance	</a:t>
            </a:r>
          </a:p>
          <a:p>
            <a:pPr>
              <a:lnSpc>
                <a:spcPct val="80000"/>
              </a:lnSpc>
            </a:pPr>
            <a:endParaRPr lang="en-US" sz="2400" dirty="0">
              <a:latin typeface="Arial" panose="020B0604020202020204" pitchFamily="34" charset="0"/>
              <a:cs typeface="Arial" panose="020B0604020202020204" pitchFamily="34" charset="0"/>
            </a:endParaRPr>
          </a:p>
          <a:p>
            <a:pPr marL="114300" indent="0">
              <a:lnSpc>
                <a:spcPct val="80000"/>
              </a:lnSpc>
              <a:buNone/>
            </a:pPr>
            <a:r>
              <a:rPr lang="en-US" sz="1900" i="1" dirty="0" smtClean="0">
                <a:latin typeface="Arial" panose="020B0604020202020204" pitchFamily="34" charset="0"/>
                <a:cs typeface="Arial" panose="020B0604020202020204" pitchFamily="34" charset="0"/>
              </a:rPr>
              <a:t>     ~ </a:t>
            </a:r>
            <a:r>
              <a:rPr lang="en-US" sz="2100" i="1" dirty="0">
                <a:latin typeface="Arial" panose="020B0604020202020204" pitchFamily="34" charset="0"/>
                <a:cs typeface="Arial" panose="020B0604020202020204" pitchFamily="34" charset="0"/>
              </a:rPr>
              <a:t>RCW 42.30.040</a:t>
            </a:r>
          </a:p>
          <a:p>
            <a:pPr>
              <a:lnSpc>
                <a:spcPct val="80000"/>
              </a:lnSpc>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Reasonable </a:t>
            </a:r>
            <a:r>
              <a:rPr lang="en-US" sz="2400" dirty="0">
                <a:latin typeface="Arial" panose="020B0604020202020204" pitchFamily="34" charset="0"/>
                <a:cs typeface="Arial" panose="020B0604020202020204" pitchFamily="34" charset="0"/>
              </a:rPr>
              <a:t>rules of conduct can be </a:t>
            </a:r>
            <a:r>
              <a:rPr lang="en-US" sz="2400" dirty="0" smtClean="0">
                <a:latin typeface="Arial" panose="020B0604020202020204" pitchFamily="34" charset="0"/>
                <a:cs typeface="Arial" panose="020B0604020202020204" pitchFamily="34" charset="0"/>
              </a:rPr>
              <a:t>set</a:t>
            </a:r>
          </a:p>
          <a:p>
            <a:pPr marL="114300" indent="0">
              <a:lnSpc>
                <a:spcPct val="80000"/>
              </a:lnSpc>
              <a:buNone/>
            </a:pPr>
            <a:endParaRPr lang="en-US" sz="2400" dirty="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Cameras </a:t>
            </a:r>
            <a:r>
              <a:rPr lang="en-US" sz="2400" dirty="0">
                <a:latin typeface="Arial" panose="020B0604020202020204" pitchFamily="34" charset="0"/>
                <a:cs typeface="Arial" panose="020B0604020202020204" pitchFamily="34" charset="0"/>
              </a:rPr>
              <a:t>and tape recorders are permitted unless </a:t>
            </a:r>
            <a:r>
              <a:rPr lang="en-US" sz="2400" dirty="0" smtClean="0">
                <a:latin typeface="Arial" panose="020B0604020202020204" pitchFamily="34" charset="0"/>
                <a:cs typeface="Arial" panose="020B0604020202020204" pitchFamily="34" charset="0"/>
              </a:rPr>
              <a:t>disruptive</a:t>
            </a:r>
          </a:p>
          <a:p>
            <a:pPr marL="114300" indent="0">
              <a:lnSpc>
                <a:spcPct val="80000"/>
              </a:lnSpc>
              <a:buNone/>
            </a:pPr>
            <a:r>
              <a:rPr lang="en-US" sz="2100" i="1" dirty="0" smtClean="0">
                <a:latin typeface="Arial" panose="020B0604020202020204" pitchFamily="34" charset="0"/>
                <a:cs typeface="Arial" panose="020B0604020202020204" pitchFamily="34" charset="0"/>
              </a:rPr>
              <a:t>    ~ AGO 1998 No. 15</a:t>
            </a:r>
          </a:p>
          <a:p>
            <a:pPr marL="114300" indent="0">
              <a:lnSpc>
                <a:spcPct val="80000"/>
              </a:lnSpc>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No “public comment” period required by OPMA</a:t>
            </a:r>
          </a:p>
          <a:p>
            <a:pPr>
              <a:lnSpc>
                <a:spcPct val="80000"/>
              </a:lnSpc>
            </a:pPr>
            <a:endParaRPr lang="en-US" sz="2400" dirty="0">
              <a:latin typeface="Arial" panose="020B0604020202020204" pitchFamily="34" charset="0"/>
              <a:cs typeface="Arial" panose="020B0604020202020204" pitchFamily="34" charset="0"/>
            </a:endParaRPr>
          </a:p>
          <a:p>
            <a:pPr marL="411480" lvl="1" indent="0" eaLnBrk="1" hangingPunct="1">
              <a:lnSpc>
                <a:spcPct val="80000"/>
              </a:lnSpc>
              <a:buNone/>
            </a:pPr>
            <a:r>
              <a:rPr lang="en-US" sz="2000" dirty="0" smtClean="0">
                <a:latin typeface="Arial" panose="020B0604020202020204" pitchFamily="34" charset="0"/>
                <a:cs typeface="Arial" panose="020B0604020202020204" pitchFamily="34" charset="0"/>
              </a:rPr>
              <a:t>			</a:t>
            </a:r>
          </a:p>
          <a:p>
            <a:pPr lvl="1" eaLnBrk="1" hangingPunct="1">
              <a:lnSpc>
                <a:spcPct val="80000"/>
              </a:lnSpc>
              <a:buFontTx/>
              <a:buNone/>
            </a:pPr>
            <a:endParaRPr lang="en-US" sz="2000" dirty="0" smtClean="0"/>
          </a:p>
          <a:p>
            <a:pPr lvl="1" eaLnBrk="1" hangingPunct="1">
              <a:lnSpc>
                <a:spcPct val="80000"/>
              </a:lnSpc>
              <a:buFontTx/>
              <a:buNone/>
            </a:pPr>
            <a:endParaRPr lang="en-US" sz="2000" dirty="0" smtClean="0"/>
          </a:p>
        </p:txBody>
      </p:sp>
      <p:pic>
        <p:nvPicPr>
          <p:cNvPr id="17410" name="Picture 2" descr="C:\Users\nancyk1\AppData\Local\Microsoft\Windows\Temporary Internet Files\Content.IE5\I7QD59XB\MC900295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941" y="2514600"/>
            <a:ext cx="1901228" cy="11739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533400" y="228600"/>
            <a:ext cx="7924800" cy="1143000"/>
          </a:xfrm>
        </p:spPr>
        <p:txBody>
          <a:bodyPr/>
          <a:lstStyle/>
          <a:p>
            <a:pPr eaLnBrk="1" hangingPunct="1"/>
            <a:r>
              <a:rPr lang="en-US" sz="3200" dirty="0" smtClean="0"/>
              <a:t/>
            </a:r>
            <a:br>
              <a:rPr lang="en-US" sz="3200" dirty="0" smtClean="0"/>
            </a:br>
            <a:r>
              <a:rPr lang="en-US" sz="3200" b="1" dirty="0" smtClean="0">
                <a:latin typeface="Arial" panose="020B0604020202020204" pitchFamily="34" charset="0"/>
                <a:cs typeface="Arial" panose="020B0604020202020204" pitchFamily="34" charset="0"/>
              </a:rPr>
              <a:t>Interruptions and Disruptions</a:t>
            </a:r>
          </a:p>
        </p:txBody>
      </p:sp>
      <p:sp>
        <p:nvSpPr>
          <p:cNvPr id="24579" name="Rectangle 3"/>
          <p:cNvSpPr>
            <a:spLocks noGrp="1" noChangeArrowheads="1"/>
          </p:cNvSpPr>
          <p:nvPr>
            <p:ph type="body" sz="half" idx="1"/>
          </p:nvPr>
        </p:nvSpPr>
        <p:spPr>
          <a:xfrm>
            <a:off x="381000" y="1524000"/>
            <a:ext cx="7696201" cy="3505200"/>
          </a:xfrm>
        </p:spPr>
        <p:txBody>
          <a:bodyPr>
            <a:normAutofit fontScale="92500" lnSpcReduction="20000"/>
          </a:bodyPr>
          <a:lstStyle/>
          <a:p>
            <a:pPr eaLnBrk="1" hangingPunct="1"/>
            <a:r>
              <a:rPr lang="en-US" sz="2400" dirty="0" smtClean="0">
                <a:latin typeface="Arial" panose="020B0604020202020204" pitchFamily="34" charset="0"/>
                <a:cs typeface="Arial" panose="020B0604020202020204" pitchFamily="34" charset="0"/>
              </a:rPr>
              <a:t>The OPMA provides a procedure for dealing with situations where a meeting is being interrupted so the orderly conduct of the meeting is unfeasible, and order cannot be restored by removal of the disruptive persons.</a:t>
            </a:r>
          </a:p>
          <a:p>
            <a:pPr marL="114300" indent="0" eaLnBrk="1" hangingPunct="1">
              <a:buNone/>
            </a:pPr>
            <a:endParaRPr lang="en-US" sz="2400" dirty="0" smtClean="0">
              <a:latin typeface="Arial" panose="020B0604020202020204" pitchFamily="34" charset="0"/>
              <a:cs typeface="Arial" panose="020B0604020202020204" pitchFamily="34" charset="0"/>
            </a:endParaRPr>
          </a:p>
          <a:p>
            <a:pPr eaLnBrk="1" hangingPunct="1"/>
            <a:r>
              <a:rPr lang="en-US" sz="2400" dirty="0" smtClean="0">
                <a:latin typeface="Arial" panose="020B0604020202020204" pitchFamily="34" charset="0"/>
                <a:cs typeface="Arial" panose="020B0604020202020204" pitchFamily="34" charset="0"/>
              </a:rPr>
              <a:t>Meeting room can be cleared and meeting can continue, or meeting can be moved to another location, but final disposition can occur only on matters appearing on the agenda.  More details set out in the OPMA.</a:t>
            </a:r>
          </a:p>
          <a:p>
            <a:pPr marL="114300" indent="0" eaLnBrk="1" hangingPunct="1">
              <a:buNone/>
            </a:pPr>
            <a:endParaRPr lang="en-US" sz="2400" dirty="0" smtClean="0">
              <a:latin typeface="Arial" panose="020B0604020202020204" pitchFamily="34" charset="0"/>
              <a:cs typeface="Arial" panose="020B0604020202020204" pitchFamily="34" charset="0"/>
            </a:endParaRPr>
          </a:p>
          <a:p>
            <a:pPr marL="114300" indent="0" eaLnBrk="1" hangingPunct="1">
              <a:buNone/>
            </a:pPr>
            <a:r>
              <a:rPr lang="en-US" sz="1900" i="1" dirty="0" smtClean="0">
                <a:latin typeface="Arial" panose="020B0604020202020204" pitchFamily="34" charset="0"/>
                <a:cs typeface="Arial" panose="020B0604020202020204" pitchFamily="34" charset="0"/>
              </a:rPr>
              <a:t>~ RCW 42.30.050</a:t>
            </a:r>
            <a:endParaRPr lang="en-US" sz="1900" i="1" dirty="0">
              <a:latin typeface="Arial" panose="020B0604020202020204" pitchFamily="34" charset="0"/>
              <a:cs typeface="Arial" panose="020B0604020202020204" pitchFamily="34" charset="0"/>
            </a:endParaRPr>
          </a:p>
          <a:p>
            <a:pPr marL="114300" indent="0" eaLnBrk="1" hangingPunct="1">
              <a:buNone/>
            </a:pPr>
            <a:endParaRPr lang="en-US" sz="1900" i="1" dirty="0" smtClean="0">
              <a:latin typeface="Arial" panose="020B0604020202020204" pitchFamily="34" charset="0"/>
              <a:cs typeface="Arial" panose="020B0604020202020204" pitchFamily="34" charset="0"/>
            </a:endParaRPr>
          </a:p>
          <a:p>
            <a:pPr marL="114300" indent="0" eaLnBrk="1" hangingPunct="1">
              <a:buNone/>
            </a:pPr>
            <a:endParaRPr lang="en-US" sz="1900" i="1" dirty="0" smtClean="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222" y="4125446"/>
            <a:ext cx="3405378" cy="250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BA58FC3-0988-40AB-9761-07BF02B60246}"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Executive Session</a:t>
            </a:r>
          </a:p>
        </p:txBody>
      </p:sp>
      <p:sp>
        <p:nvSpPr>
          <p:cNvPr id="27651" name="Rectangle 3"/>
          <p:cNvSpPr>
            <a:spLocks noGrp="1" noChangeArrowheads="1"/>
          </p:cNvSpPr>
          <p:nvPr>
            <p:ph idx="1"/>
          </p:nvPr>
        </p:nvSpPr>
        <p:spPr/>
        <p:txBody>
          <a:bodyPr/>
          <a:lstStyle/>
          <a:p>
            <a:pPr eaLnBrk="1" hangingPunct="1"/>
            <a:r>
              <a:rPr lang="en-US" dirty="0" smtClean="0">
                <a:latin typeface="Arial" panose="020B0604020202020204" pitchFamily="34" charset="0"/>
                <a:cs typeface="Arial" panose="020B0604020202020204" pitchFamily="34" charset="0"/>
              </a:rPr>
              <a:t>Part of a regular or special meeting that is closed to the public</a:t>
            </a:r>
          </a:p>
          <a:p>
            <a:pPr eaLnBrk="1" hangingPunct="1"/>
            <a:r>
              <a:rPr lang="en-US" u="sng" dirty="0" smtClean="0">
                <a:latin typeface="Arial" panose="020B0604020202020204" pitchFamily="34" charset="0"/>
                <a:cs typeface="Arial" panose="020B0604020202020204" pitchFamily="34" charset="0"/>
              </a:rPr>
              <a:t>Limited to specific purposes set out in the OPMA</a:t>
            </a:r>
          </a:p>
          <a:p>
            <a:pPr eaLnBrk="1" hangingPunct="1"/>
            <a:r>
              <a:rPr lang="en-US" dirty="0" smtClean="0">
                <a:latin typeface="Arial" panose="020B0604020202020204" pitchFamily="34" charset="0"/>
                <a:cs typeface="Arial" panose="020B0604020202020204" pitchFamily="34" charset="0"/>
              </a:rPr>
              <a:t>Purpose of the executive session and the time it will end must be announced by the presiding officer before it begins; time may be extended by further announcement</a:t>
            </a:r>
          </a:p>
          <a:p>
            <a:pPr eaLnBrk="1" hangingPunct="1"/>
            <a:endParaRPr lang="en-US" dirty="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RCW 42.30.110</a:t>
            </a:r>
          </a:p>
        </p:txBody>
      </p:sp>
      <p:pic>
        <p:nvPicPr>
          <p:cNvPr id="4" name="Picture 3"/>
          <p:cNvPicPr>
            <a:picLocks noChangeAspect="1"/>
          </p:cNvPicPr>
          <p:nvPr/>
        </p:nvPicPr>
        <p:blipFill>
          <a:blip r:embed="rId2"/>
          <a:stretch>
            <a:fillRect/>
          </a:stretch>
        </p:blipFill>
        <p:spPr>
          <a:xfrm>
            <a:off x="3810000" y="4264025"/>
            <a:ext cx="2714625" cy="1781175"/>
          </a:xfrm>
          <a:prstGeom prst="rect">
            <a:avLst/>
          </a:prstGeom>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6"/>
          <p:cNvSpPr>
            <a:spLocks noGrp="1" noChangeArrowheads="1"/>
          </p:cNvSpPr>
          <p:nvPr>
            <p:ph type="title"/>
          </p:nvPr>
        </p:nvSpPr>
        <p:spPr>
          <a:xfrm>
            <a:off x="381000" y="274638"/>
            <a:ext cx="7696200" cy="1401762"/>
          </a:xfrm>
        </p:spPr>
        <p:txBody>
          <a:bodyPr/>
          <a:lstStyle/>
          <a:p>
            <a:r>
              <a:rPr lang="en-US" sz="3200" b="1" dirty="0" smtClean="0">
                <a:latin typeface="Arial" panose="020B0604020202020204" pitchFamily="34" charset="0"/>
                <a:cs typeface="Arial" panose="020B0604020202020204" pitchFamily="34" charset="0"/>
              </a:rPr>
              <a:t>Executive Sessions </a:t>
            </a:r>
            <a:br>
              <a:rPr lang="en-US" sz="32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Specified purposes </a:t>
            </a:r>
            <a:r>
              <a:rPr lang="en-US" sz="2400" dirty="0">
                <a:latin typeface="Arial" panose="020B0604020202020204" pitchFamily="34" charset="0"/>
                <a:cs typeface="Arial" panose="020B0604020202020204" pitchFamily="34" charset="0"/>
              </a:rPr>
              <a:t>set out in OPMA.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Includes</a:t>
            </a:r>
            <a:r>
              <a:rPr lang="en-US" sz="2400" dirty="0">
                <a:latin typeface="Arial" panose="020B0604020202020204" pitchFamily="34" charset="0"/>
                <a:cs typeface="Arial" panose="020B0604020202020204" pitchFamily="34" charset="0"/>
              </a:rPr>
              <a:t>, for </a:t>
            </a:r>
            <a:r>
              <a:rPr lang="en-US" sz="2400" dirty="0" smtClean="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b="1" dirty="0" smtClean="0">
              <a:latin typeface="Arial" panose="020B0604020202020204" pitchFamily="34" charset="0"/>
              <a:cs typeface="Arial" panose="020B0604020202020204" pitchFamily="34" charset="0"/>
            </a:endParaRPr>
          </a:p>
        </p:txBody>
      </p:sp>
      <p:sp>
        <p:nvSpPr>
          <p:cNvPr id="28675" name="Rectangle 7"/>
          <p:cNvSpPr>
            <a:spLocks noGrp="1" noChangeArrowheads="1"/>
          </p:cNvSpPr>
          <p:nvPr>
            <p:ph sz="half" idx="1"/>
          </p:nvPr>
        </p:nvSpPr>
        <p:spPr>
          <a:xfrm>
            <a:off x="304800" y="1600200"/>
            <a:ext cx="4308475" cy="4486275"/>
          </a:xfrm>
        </p:spPr>
        <p:txBody>
          <a:bodyPr/>
          <a:lstStyle/>
          <a:p>
            <a:pPr eaLnBrk="1" hangingPunct="1"/>
            <a:r>
              <a:rPr lang="en-US" sz="1600" dirty="0" smtClean="0">
                <a:latin typeface="Arial" panose="020B0604020202020204" pitchFamily="34" charset="0"/>
                <a:cs typeface="Arial" panose="020B0604020202020204" pitchFamily="34" charset="0"/>
              </a:rPr>
              <a:t>National security</a:t>
            </a:r>
          </a:p>
          <a:p>
            <a:pPr eaLnBrk="1" hangingPunct="1"/>
            <a:r>
              <a:rPr lang="en-US" sz="1600" dirty="0" smtClean="0">
                <a:latin typeface="Arial" panose="020B0604020202020204" pitchFamily="34" charset="0"/>
                <a:cs typeface="Arial" panose="020B0604020202020204" pitchFamily="34" charset="0"/>
              </a:rPr>
              <a:t>Real estate</a:t>
            </a:r>
          </a:p>
          <a:p>
            <a:pPr lvl="1" eaLnBrk="1" hangingPunct="1"/>
            <a:r>
              <a:rPr lang="en-US" sz="1600" dirty="0" smtClean="0">
                <a:latin typeface="Arial" panose="020B0604020202020204" pitchFamily="34" charset="0"/>
                <a:cs typeface="Arial" panose="020B0604020202020204" pitchFamily="34" charset="0"/>
              </a:rPr>
              <a:t>Site selection or acquisition of real estate</a:t>
            </a:r>
          </a:p>
          <a:p>
            <a:pPr lvl="2" eaLnBrk="1" hangingPunct="1"/>
            <a:r>
              <a:rPr lang="en-US" sz="1600" dirty="0" smtClean="0">
                <a:latin typeface="Arial" panose="020B0604020202020204" pitchFamily="34" charset="0"/>
                <a:cs typeface="Arial" panose="020B0604020202020204" pitchFamily="34" charset="0"/>
              </a:rPr>
              <a:t>Lease or purchase</a:t>
            </a:r>
          </a:p>
          <a:p>
            <a:pPr lvl="2" eaLnBrk="1" hangingPunct="1"/>
            <a:r>
              <a:rPr lang="en-US" sz="1600" dirty="0" smtClean="0">
                <a:latin typeface="Arial" panose="020B0604020202020204" pitchFamily="34" charset="0"/>
                <a:cs typeface="Arial" panose="020B0604020202020204" pitchFamily="34" charset="0"/>
              </a:rPr>
              <a:t>Public knowledge would likely increase price</a:t>
            </a:r>
          </a:p>
          <a:p>
            <a:pPr lvl="1" eaLnBrk="1" hangingPunct="1"/>
            <a:r>
              <a:rPr lang="en-US" sz="1600" dirty="0" smtClean="0">
                <a:latin typeface="Arial" panose="020B0604020202020204" pitchFamily="34" charset="0"/>
                <a:cs typeface="Arial" panose="020B0604020202020204" pitchFamily="34" charset="0"/>
              </a:rPr>
              <a:t>Sale or lease</a:t>
            </a:r>
          </a:p>
          <a:p>
            <a:pPr lvl="2" eaLnBrk="1" hangingPunct="1"/>
            <a:r>
              <a:rPr lang="en-US" sz="1600" dirty="0" smtClean="0">
                <a:latin typeface="Arial" panose="020B0604020202020204" pitchFamily="34" charset="0"/>
                <a:cs typeface="Arial" panose="020B0604020202020204" pitchFamily="34" charset="0"/>
              </a:rPr>
              <a:t>Public knowledge would likely decrease price</a:t>
            </a:r>
          </a:p>
          <a:p>
            <a:pPr lvl="2" eaLnBrk="1" hangingPunct="1"/>
            <a:r>
              <a:rPr lang="en-US" sz="1600" dirty="0" smtClean="0">
                <a:latin typeface="Arial" panose="020B0604020202020204" pitchFamily="34" charset="0"/>
                <a:cs typeface="Arial" panose="020B0604020202020204" pitchFamily="34" charset="0"/>
              </a:rPr>
              <a:t>Final action selling or leasing public property must be take at open meeting		</a:t>
            </a:r>
          </a:p>
          <a:p>
            <a:pPr lvl="1" eaLnBrk="1" hangingPunct="1">
              <a:buFontTx/>
              <a:buNone/>
            </a:pPr>
            <a:endParaRPr lang="en-US" sz="1600" dirty="0" smtClean="0">
              <a:latin typeface="Arial" panose="020B0604020202020204" pitchFamily="34" charset="0"/>
              <a:cs typeface="Arial" panose="020B0604020202020204" pitchFamily="34" charset="0"/>
            </a:endParaRPr>
          </a:p>
          <a:p>
            <a:pPr lvl="1" eaLnBrk="1" hangingPunct="1"/>
            <a:endParaRPr lang="en-US" sz="1800" dirty="0" smtClean="0">
              <a:latin typeface="Arial" panose="020B0604020202020204" pitchFamily="34" charset="0"/>
              <a:cs typeface="Arial" panose="020B0604020202020204" pitchFamily="34" charset="0"/>
            </a:endParaRPr>
          </a:p>
          <a:p>
            <a:pPr eaLnBrk="1" hangingPunct="1"/>
            <a:endParaRPr lang="en-US" sz="2000" dirty="0" smtClean="0">
              <a:latin typeface="Arial" panose="020B0604020202020204" pitchFamily="34" charset="0"/>
              <a:cs typeface="Arial" panose="020B0604020202020204" pitchFamily="34" charset="0"/>
            </a:endParaRPr>
          </a:p>
        </p:txBody>
      </p:sp>
      <p:sp>
        <p:nvSpPr>
          <p:cNvPr id="28676" name="Rectangle 9"/>
          <p:cNvSpPr>
            <a:spLocks noGrp="1" noChangeArrowheads="1"/>
          </p:cNvSpPr>
          <p:nvPr>
            <p:ph sz="half" idx="2"/>
          </p:nvPr>
        </p:nvSpPr>
        <p:spPr>
          <a:xfrm>
            <a:off x="4419601" y="1600200"/>
            <a:ext cx="3733800" cy="4486275"/>
          </a:xfrm>
        </p:spPr>
        <p:txBody>
          <a:bodyPr>
            <a:normAutofit/>
          </a:bodyPr>
          <a:lstStyle/>
          <a:p>
            <a:pPr eaLnBrk="1" hangingPunct="1"/>
            <a:r>
              <a:rPr lang="en-US" sz="1600" dirty="0" smtClean="0">
                <a:latin typeface="Arial" panose="020B0604020202020204" pitchFamily="34" charset="0"/>
                <a:cs typeface="Arial" panose="020B0604020202020204" pitchFamily="34" charset="0"/>
              </a:rPr>
              <a:t>Publicly bid contracts</a:t>
            </a:r>
          </a:p>
          <a:p>
            <a:pPr lvl="1" eaLnBrk="1" hangingPunct="1"/>
            <a:r>
              <a:rPr lang="en-US" sz="1600" dirty="0" smtClean="0">
                <a:latin typeface="Arial" panose="020B0604020202020204" pitchFamily="34" charset="0"/>
                <a:cs typeface="Arial" panose="020B0604020202020204" pitchFamily="34" charset="0"/>
              </a:rPr>
              <a:t>Review negotiations on performance</a:t>
            </a:r>
          </a:p>
          <a:p>
            <a:pPr lvl="1" eaLnBrk="1" hangingPunct="1"/>
            <a:r>
              <a:rPr lang="en-US" sz="1600" dirty="0" smtClean="0">
                <a:latin typeface="Arial" panose="020B0604020202020204" pitchFamily="34" charset="0"/>
                <a:cs typeface="Arial" panose="020B0604020202020204" pitchFamily="34" charset="0"/>
              </a:rPr>
              <a:t>Public knowledge would like increase costs</a:t>
            </a:r>
          </a:p>
          <a:p>
            <a:pPr eaLnBrk="1" hangingPunct="1"/>
            <a:r>
              <a:rPr lang="en-US" sz="1600" dirty="0" smtClean="0">
                <a:latin typeface="Arial" panose="020B0604020202020204" pitchFamily="34" charset="0"/>
                <a:cs typeface="Arial" panose="020B0604020202020204" pitchFamily="34" charset="0"/>
              </a:rPr>
              <a:t>Evaluate qualifications of applicant for public employment</a:t>
            </a:r>
          </a:p>
          <a:p>
            <a:pPr eaLnBrk="1" hangingPunct="1"/>
            <a:r>
              <a:rPr lang="en-US" sz="1600" dirty="0" smtClean="0">
                <a:latin typeface="Arial" panose="020B0604020202020204" pitchFamily="34" charset="0"/>
                <a:cs typeface="Arial" panose="020B0604020202020204" pitchFamily="34" charset="0"/>
              </a:rPr>
              <a:t>Meet with legal counsel regarding enforcement actions, litigation or potential litigation</a:t>
            </a:r>
          </a:p>
          <a:p>
            <a:pPr eaLnBrk="1" hangingPunct="1"/>
            <a:r>
              <a:rPr lang="en-US" sz="1600" dirty="0" smtClean="0">
                <a:latin typeface="Arial" panose="020B0604020202020204" pitchFamily="34" charset="0"/>
                <a:cs typeface="Arial" panose="020B0604020202020204" pitchFamily="34" charset="0"/>
              </a:rPr>
              <a:t>Other purposes listed in RCW 42.30.110</a:t>
            </a:r>
          </a:p>
          <a:p>
            <a:pPr eaLnBrk="1" hangingPunct="1"/>
            <a:endParaRPr lang="en-US" sz="1600" dirty="0">
              <a:latin typeface="Arial" panose="020B0604020202020204" pitchFamily="34" charset="0"/>
              <a:cs typeface="Arial" panose="020B0604020202020204" pitchFamily="34" charset="0"/>
            </a:endParaRPr>
          </a:p>
          <a:p>
            <a:pPr marL="114300" indent="0" eaLnBrk="1" hangingPunct="1">
              <a:buNone/>
            </a:pPr>
            <a:r>
              <a:rPr lang="en-US" sz="3200" i="1" dirty="0" smtClean="0">
                <a:latin typeface="Arial" panose="020B0604020202020204" pitchFamily="34" charset="0"/>
                <a:cs typeface="Arial" panose="020B0604020202020204" pitchFamily="34" charset="0"/>
              </a:rPr>
              <a:t>~ </a:t>
            </a:r>
            <a:r>
              <a:rPr lang="en-US" sz="3200" b="1" i="1" dirty="0" smtClean="0">
                <a:latin typeface="Arial" panose="020B0604020202020204" pitchFamily="34" charset="0"/>
                <a:cs typeface="Arial" panose="020B0604020202020204" pitchFamily="34" charset="0"/>
              </a:rPr>
              <a:t>RCW 42.30.110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14478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8E10DD0-71F8-410E-AC82-7ECD7FCEFAF7}"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Executive Session to Discuss Agency Enforcement Actions, Litigation or Potential Litigation</a:t>
            </a:r>
          </a:p>
        </p:txBody>
      </p:sp>
      <p:sp>
        <p:nvSpPr>
          <p:cNvPr id="29699" name="Rectangle 3"/>
          <p:cNvSpPr>
            <a:spLocks noGrp="1" noChangeArrowheads="1"/>
          </p:cNvSpPr>
          <p:nvPr>
            <p:ph idx="1"/>
          </p:nvPr>
        </p:nvSpPr>
        <p:spPr>
          <a:xfrm>
            <a:off x="457200" y="1981200"/>
            <a:ext cx="7620000" cy="4419600"/>
          </a:xfrm>
        </p:spPr>
        <p:txBody>
          <a:bodyPr/>
          <a:lstStyle/>
          <a:p>
            <a:pPr eaLnBrk="1" hangingPunct="1"/>
            <a:r>
              <a:rPr lang="en-US" dirty="0" smtClean="0">
                <a:latin typeface="Arial" panose="020B0604020202020204" pitchFamily="34" charset="0"/>
                <a:cs typeface="Arial" panose="020B0604020202020204" pitchFamily="34" charset="0"/>
              </a:rPr>
              <a:t>This executive session is not permitted just because legal counsel is present</a:t>
            </a:r>
          </a:p>
          <a:p>
            <a:pPr eaLnBrk="1" hangingPunct="1"/>
            <a:r>
              <a:rPr lang="en-US" dirty="0" smtClean="0">
                <a:latin typeface="Arial" panose="020B0604020202020204" pitchFamily="34" charset="0"/>
                <a:cs typeface="Arial" panose="020B0604020202020204" pitchFamily="34" charset="0"/>
              </a:rPr>
              <a:t>This executive session must address:</a:t>
            </a:r>
          </a:p>
          <a:p>
            <a:pPr lvl="1" eaLnBrk="1" hangingPunct="1"/>
            <a:r>
              <a:rPr lang="en-US" dirty="0" smtClean="0">
                <a:latin typeface="Arial" panose="020B0604020202020204" pitchFamily="34" charset="0"/>
                <a:cs typeface="Arial" panose="020B0604020202020204" pitchFamily="34" charset="0"/>
              </a:rPr>
              <a:t>Agency enforcement action</a:t>
            </a:r>
          </a:p>
          <a:p>
            <a:pPr lvl="1" eaLnBrk="1" hangingPunct="1"/>
            <a:r>
              <a:rPr lang="en-US" dirty="0" smtClean="0">
                <a:latin typeface="Arial" panose="020B0604020202020204" pitchFamily="34" charset="0"/>
                <a:cs typeface="Arial" panose="020B0604020202020204" pitchFamily="34" charset="0"/>
              </a:rPr>
              <a:t>Agency litigation or</a:t>
            </a:r>
          </a:p>
          <a:p>
            <a:pPr lvl="1" eaLnBrk="1" hangingPunct="1"/>
            <a:r>
              <a:rPr lang="en-US" dirty="0" smtClean="0">
                <a:latin typeface="Arial" panose="020B0604020202020204" pitchFamily="34" charset="0"/>
                <a:cs typeface="Arial" panose="020B0604020202020204" pitchFamily="34" charset="0"/>
              </a:rPr>
              <a:t>Potential litigation</a:t>
            </a:r>
          </a:p>
          <a:p>
            <a:pPr lvl="1" eaLnBrk="1" hangingPunct="1"/>
            <a:endParaRPr lang="en-US" sz="1800" dirty="0">
              <a:latin typeface="Arial" panose="020B0604020202020204" pitchFamily="34" charset="0"/>
              <a:cs typeface="Arial" panose="020B0604020202020204" pitchFamily="34" charset="0"/>
            </a:endParaRPr>
          </a:p>
          <a:p>
            <a:pPr marL="411480" lvl="1" indent="0">
              <a:buNone/>
            </a:pPr>
            <a:r>
              <a:rPr lang="en-US" sz="1800" i="1" dirty="0">
                <a:latin typeface="Arial" panose="020B0604020202020204" pitchFamily="34" charset="0"/>
                <a:cs typeface="Arial" panose="020B0604020202020204" pitchFamily="34" charset="0"/>
              </a:rPr>
              <a:t>~ RCW 42.30.110</a:t>
            </a:r>
          </a:p>
          <a:p>
            <a:pPr marL="411480" lvl="1" indent="0" eaLnBrk="1" hangingPunct="1">
              <a:buNone/>
            </a:pPr>
            <a:endParaRPr lang="en-US" dirty="0" smtClean="0">
              <a:latin typeface="Arial" panose="020B0604020202020204" pitchFamily="34" charset="0"/>
              <a:cs typeface="Arial" panose="020B0604020202020204" pitchFamily="34" charset="0"/>
            </a:endParaRPr>
          </a:p>
        </p:txBody>
      </p:sp>
      <p:pic>
        <p:nvPicPr>
          <p:cNvPr id="20482" name="Picture 2" descr="C:\Users\nancyk1\AppData\Local\Microsoft\Windows\Temporary Internet Files\Content.IE5\OJ5EZJRJ\MC9001512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505200"/>
            <a:ext cx="2971800" cy="209042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pPr>
              <a:defRPr/>
            </a:pPr>
            <a:r>
              <a:rPr lang="en-US" sz="3200" b="1" dirty="0" smtClean="0">
                <a:latin typeface="Arial" panose="020B0604020202020204" pitchFamily="34" charset="0"/>
                <a:cs typeface="Arial" panose="020B0604020202020204" pitchFamily="34" charset="0"/>
              </a:rPr>
              <a:t>U.S. History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Federal Freedom of Information Act (FOIA) (1966) (federal records)</a:t>
            </a:r>
            <a:endParaRPr lang="en-US" sz="3200" b="1" dirty="0">
              <a:latin typeface="Arial" panose="020B0604020202020204" pitchFamily="34" charset="0"/>
              <a:cs typeface="Arial" panose="020B0604020202020204" pitchFamily="34" charset="0"/>
            </a:endParaRPr>
          </a:p>
        </p:txBody>
      </p:sp>
      <p:pic>
        <p:nvPicPr>
          <p:cNvPr id="13316" name="Picture 2" descr="http://ts1.mm.bing.net/th?&amp;id=JN.gL13pEYp2UsBBrE6Cf1/4w&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08163"/>
            <a:ext cx="6653213"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9C3A130-C55C-437C-8CC6-DB69EB81CFC8}" type="slidenum">
              <a:rPr lang="en-US" smtClean="0"/>
              <a:pPr>
                <a:defRPr/>
              </a:pPr>
              <a:t>4</a:t>
            </a:fld>
            <a:endParaRPr lang="en-US" dirty="0"/>
          </a:p>
        </p:txBody>
      </p:sp>
    </p:spTree>
    <p:extLst>
      <p:ext uri="{BB962C8B-B14F-4D97-AF65-F5344CB8AC3E}">
        <p14:creationId xmlns:p14="http://schemas.microsoft.com/office/powerpoint/2010/main" val="1021530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Executive Session to Discuss Agency Enforcement Actions, Litigation, or Potential Litigation:  Three Requirements</a:t>
            </a:r>
          </a:p>
        </p:txBody>
      </p:sp>
      <p:sp>
        <p:nvSpPr>
          <p:cNvPr id="30723" name="Rectangle 3"/>
          <p:cNvSpPr>
            <a:spLocks noGrp="1" noChangeArrowheads="1"/>
          </p:cNvSpPr>
          <p:nvPr>
            <p:ph idx="1"/>
          </p:nvPr>
        </p:nvSpPr>
        <p:spPr>
          <a:xfrm>
            <a:off x="609600" y="1905000"/>
            <a:ext cx="7467600" cy="4495800"/>
          </a:xfrm>
        </p:spPr>
        <p:txBody>
          <a:bodyPr>
            <a:normAutofit/>
          </a:bodyPr>
          <a:lstStyle/>
          <a:p>
            <a:pPr eaLnBrk="1" hangingPunct="1">
              <a:lnSpc>
                <a:spcPct val="90000"/>
              </a:lnSpc>
            </a:pPr>
            <a:r>
              <a:rPr lang="en-US" sz="2400" dirty="0" smtClean="0">
                <a:latin typeface="Arial" panose="020B0604020202020204" pitchFamily="34" charset="0"/>
                <a:cs typeface="Arial" panose="020B0604020202020204" pitchFamily="34" charset="0"/>
              </a:rPr>
              <a:t>Legal counsel representing the agency is present</a:t>
            </a:r>
          </a:p>
          <a:p>
            <a:pPr eaLnBrk="1" hangingPunct="1">
              <a:lnSpc>
                <a:spcPct val="90000"/>
              </a:lnSpc>
            </a:pPr>
            <a:r>
              <a:rPr lang="en-US" sz="2400" dirty="0" smtClean="0">
                <a:latin typeface="Arial" panose="020B0604020202020204" pitchFamily="34" charset="0"/>
                <a:cs typeface="Arial" panose="020B0604020202020204" pitchFamily="34" charset="0"/>
              </a:rPr>
              <a:t>Purpose is to discuss agency enforcement action, litigation or potential litigation to which the agency, governing body, or a member acting in official capacity is, or is likely to become, a party</a:t>
            </a:r>
          </a:p>
          <a:p>
            <a:pPr eaLnBrk="1" hangingPunct="1">
              <a:lnSpc>
                <a:spcPct val="90000"/>
              </a:lnSpc>
            </a:pPr>
            <a:r>
              <a:rPr lang="en-US" sz="2400" dirty="0" smtClean="0">
                <a:latin typeface="Arial" panose="020B0604020202020204" pitchFamily="34" charset="0"/>
                <a:cs typeface="Arial" panose="020B0604020202020204" pitchFamily="34" charset="0"/>
              </a:rPr>
              <a:t>Public knowledge regarding discussion likely to result in an adverse legal or financial consequence to the agency</a:t>
            </a:r>
          </a:p>
          <a:p>
            <a:pPr marL="114300" indent="0" eaLnBrk="1" hangingPunct="1">
              <a:lnSpc>
                <a:spcPct val="90000"/>
              </a:lnSpc>
              <a:buNone/>
            </a:pPr>
            <a:endParaRPr lang="en-US" sz="2400" dirty="0" smtClean="0">
              <a:latin typeface="Arial" panose="020B0604020202020204" pitchFamily="34" charset="0"/>
              <a:cs typeface="Arial" panose="020B0604020202020204" pitchFamily="34" charset="0"/>
            </a:endParaRPr>
          </a:p>
          <a:p>
            <a:pPr marL="114300" lvl="1" indent="0">
              <a:lnSpc>
                <a:spcPct val="90000"/>
              </a:lnSpc>
              <a:buClr>
                <a:schemeClr val="accent1"/>
              </a:buClr>
              <a:buNone/>
            </a:pPr>
            <a:r>
              <a:rPr lang="en-US" sz="1800" i="1" dirty="0">
                <a:latin typeface="Arial" panose="020B0604020202020204" pitchFamily="34" charset="0"/>
                <a:cs typeface="Arial" panose="020B0604020202020204" pitchFamily="34" charset="0"/>
              </a:rPr>
              <a:t>~ RCW 42.30.110</a:t>
            </a:r>
          </a:p>
          <a:p>
            <a:pPr eaLnBrk="1" hangingPunct="1">
              <a:lnSpc>
                <a:spcPct val="90000"/>
              </a:lnSpc>
            </a:pPr>
            <a:endParaRPr lang="en-US" sz="2400" dirty="0" smtClean="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465043"/>
            <a:ext cx="2286000" cy="214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Minutes – RCW 42.30.035</a:t>
            </a:r>
          </a:p>
        </p:txBody>
      </p:sp>
      <p:sp>
        <p:nvSpPr>
          <p:cNvPr id="26627" name="Rectangle 3"/>
          <p:cNvSpPr>
            <a:spLocks noGrp="1" noChangeArrowheads="1"/>
          </p:cNvSpPr>
          <p:nvPr>
            <p:ph idx="1"/>
          </p:nvPr>
        </p:nvSpPr>
        <p:spPr/>
        <p:txBody>
          <a:bodyPr>
            <a:normAutofit/>
          </a:bodyPr>
          <a:lstStyle/>
          <a:p>
            <a:pPr eaLnBrk="1" hangingPunct="1"/>
            <a:r>
              <a:rPr lang="en-US" sz="2400" dirty="0" smtClean="0">
                <a:latin typeface="Arial" panose="020B0604020202020204" pitchFamily="34" charset="0"/>
                <a:cs typeface="Arial" panose="020B0604020202020204" pitchFamily="34" charset="0"/>
              </a:rPr>
              <a:t>Minutes of public meetings must be promptly recorded and open to public inspection</a:t>
            </a:r>
          </a:p>
          <a:p>
            <a:pPr eaLnBrk="1" hangingPunct="1"/>
            <a:r>
              <a:rPr lang="en-US" sz="2400" dirty="0" smtClean="0">
                <a:latin typeface="Arial" panose="020B0604020202020204" pitchFamily="34" charset="0"/>
                <a:cs typeface="Arial" panose="020B0604020202020204" pitchFamily="34" charset="0"/>
              </a:rPr>
              <a:t>Minutes of an executive session are not required</a:t>
            </a:r>
          </a:p>
          <a:p>
            <a:pPr eaLnBrk="1" hangingPunct="1"/>
            <a:r>
              <a:rPr lang="en-US" sz="2400" dirty="0" smtClean="0">
                <a:latin typeface="Arial" panose="020B0604020202020204" pitchFamily="34" charset="0"/>
                <a:cs typeface="Arial" panose="020B0604020202020204" pitchFamily="34" charset="0"/>
              </a:rPr>
              <a:t>No format specified in law  </a:t>
            </a:r>
          </a:p>
          <a:p>
            <a:pPr marL="114300" indent="0" eaLnBrk="1" hangingPunct="1">
              <a:buNone/>
            </a:pPr>
            <a:endParaRPr lang="en-US" sz="2400" dirty="0" smtClean="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Formerly at RCW 42.32.030.</a:t>
            </a:r>
          </a:p>
        </p:txBody>
      </p:sp>
      <p:pic>
        <p:nvPicPr>
          <p:cNvPr id="18434" name="Picture 2" descr="C:\Users\nancyk1\AppData\Local\Microsoft\Windows\Temporary Internet Files\Content.IE5\I7QD59XB\MC9004326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8978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41</a:t>
            </a:fld>
            <a:endParaRPr lang="en-US" dirty="0"/>
          </a:p>
        </p:txBody>
      </p:sp>
    </p:spTree>
    <p:extLst>
      <p:ext uri="{BB962C8B-B14F-4D97-AF65-F5344CB8AC3E}">
        <p14:creationId xmlns:p14="http://schemas.microsoft.com/office/powerpoint/2010/main" val="870884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304800" y="228600"/>
            <a:ext cx="8382000" cy="1676400"/>
          </a:xfrm>
        </p:spPr>
        <p:txBody>
          <a:bodyPr/>
          <a:lstStyle/>
          <a:p>
            <a:pPr eaLnBrk="1" hangingPunct="1"/>
            <a:r>
              <a:rPr lang="en-US" sz="3200" b="1" dirty="0" smtClean="0">
                <a:latin typeface="Arial" panose="020B0604020202020204" pitchFamily="34" charset="0"/>
                <a:cs typeface="Arial" panose="020B0604020202020204" pitchFamily="34" charset="0"/>
              </a:rPr>
              <a:t>Penalties for Violating the OPMA</a:t>
            </a:r>
          </a:p>
        </p:txBody>
      </p:sp>
      <p:sp>
        <p:nvSpPr>
          <p:cNvPr id="33795" name="Rectangle 3"/>
          <p:cNvSpPr>
            <a:spLocks noGrp="1" noChangeArrowheads="1"/>
          </p:cNvSpPr>
          <p:nvPr>
            <p:ph type="body" sz="half" idx="1"/>
          </p:nvPr>
        </p:nvSpPr>
        <p:spPr>
          <a:xfrm>
            <a:off x="457200" y="1371600"/>
            <a:ext cx="4876800" cy="4714875"/>
          </a:xfrm>
        </p:spPr>
        <p:txBody>
          <a:bodyPr>
            <a:normAutofit/>
          </a:bodyPr>
          <a:lstStyle/>
          <a:p>
            <a:pPr eaLnBrk="1" hangingPunct="1">
              <a:lnSpc>
                <a:spcPct val="90000"/>
              </a:lnSpc>
            </a:pPr>
            <a:r>
              <a:rPr lang="en-US" sz="1800" dirty="0" smtClean="0">
                <a:latin typeface="Arial" panose="020B0604020202020204" pitchFamily="34" charset="0"/>
                <a:cs typeface="Arial" panose="020B0604020202020204" pitchFamily="34" charset="0"/>
              </a:rPr>
              <a:t>A court can impose a $500 civil penalty against each member (personal liability) who knowingly attends a meeting in violation of OPMA; and $1000 for a subsequent knowing violation.</a:t>
            </a:r>
          </a:p>
          <a:p>
            <a:pPr eaLnBrk="1" hangingPunct="1">
              <a:lnSpc>
                <a:spcPct val="90000"/>
              </a:lnSpc>
            </a:pPr>
            <a:r>
              <a:rPr lang="en-US" sz="1800" dirty="0" smtClean="0">
                <a:latin typeface="Arial" panose="020B0604020202020204" pitchFamily="34" charset="0"/>
                <a:cs typeface="Arial" panose="020B0604020202020204" pitchFamily="34" charset="0"/>
              </a:rPr>
              <a:t>Court will award costs and attorney fees to a successful party seeking the remedy</a:t>
            </a:r>
          </a:p>
          <a:p>
            <a:pPr eaLnBrk="1" hangingPunct="1">
              <a:lnSpc>
                <a:spcPct val="90000"/>
              </a:lnSpc>
            </a:pPr>
            <a:r>
              <a:rPr lang="en-US" sz="1800" dirty="0" smtClean="0">
                <a:latin typeface="Arial" panose="020B0604020202020204" pitchFamily="34" charset="0"/>
                <a:cs typeface="Arial" panose="020B0604020202020204" pitchFamily="34" charset="0"/>
              </a:rPr>
              <a:t>Action taken at meeting can be declared null and void</a:t>
            </a:r>
          </a:p>
          <a:p>
            <a:pPr eaLnBrk="1" hangingPunct="1">
              <a:lnSpc>
                <a:spcPct val="90000"/>
              </a:lnSpc>
            </a:pPr>
            <a:endParaRPr lang="en-US" sz="2000" dirty="0">
              <a:latin typeface="Arial" panose="020B0604020202020204" pitchFamily="34" charset="0"/>
              <a:cs typeface="Arial" panose="020B0604020202020204" pitchFamily="34" charset="0"/>
            </a:endParaRPr>
          </a:p>
          <a:p>
            <a:pPr marL="114300" lvl="1" indent="0">
              <a:lnSpc>
                <a:spcPct val="90000"/>
              </a:lnSpc>
              <a:buClr>
                <a:schemeClr val="accent1"/>
              </a:buClr>
              <a:buNone/>
            </a:pPr>
            <a:r>
              <a:rPr lang="en-US" sz="1800" i="1" dirty="0">
                <a:latin typeface="Arial" panose="020B0604020202020204" pitchFamily="34" charset="0"/>
                <a:cs typeface="Arial" panose="020B0604020202020204" pitchFamily="34" charset="0"/>
              </a:rPr>
              <a:t>~ RCW </a:t>
            </a:r>
            <a:r>
              <a:rPr lang="en-US" sz="1800" i="1" dirty="0" smtClean="0">
                <a:latin typeface="Arial" panose="020B0604020202020204" pitchFamily="34" charset="0"/>
                <a:cs typeface="Arial" panose="020B0604020202020204" pitchFamily="34" charset="0"/>
              </a:rPr>
              <a:t>42.30.120; RCW 42.30.130; RCW 42.30.060</a:t>
            </a:r>
          </a:p>
          <a:p>
            <a:pPr marL="114300" lvl="1" indent="0">
              <a:lnSpc>
                <a:spcPct val="90000"/>
              </a:lnSpc>
              <a:buClr>
                <a:schemeClr val="accent1"/>
              </a:buClr>
              <a:buNone/>
            </a:pPr>
            <a:endParaRPr lang="en-US" sz="1800" i="1" dirty="0">
              <a:latin typeface="Arial" panose="020B0604020202020204" pitchFamily="34" charset="0"/>
              <a:cs typeface="Arial" panose="020B0604020202020204" pitchFamily="34" charset="0"/>
            </a:endParaRPr>
          </a:p>
          <a:p>
            <a:pPr marL="114300" indent="0" eaLnBrk="1" hangingPunct="1">
              <a:lnSpc>
                <a:spcPct val="90000"/>
              </a:lnSpc>
              <a:buNone/>
            </a:pPr>
            <a:endParaRPr lang="en-US" sz="2000" dirty="0" smtClean="0">
              <a:latin typeface="Arial" panose="020B0604020202020204" pitchFamily="34" charset="0"/>
              <a:cs typeface="Arial" panose="020B0604020202020204" pitchFamily="34" charset="0"/>
            </a:endParaRPr>
          </a:p>
        </p:txBody>
      </p:sp>
      <p:pic>
        <p:nvPicPr>
          <p:cNvPr id="22530" name="Picture 2" descr="C:\Users\nancyk1\AppData\Local\Microsoft\Windows\Temporary Internet Files\Content.IE5\ECTOY37A\MC9000596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124200"/>
            <a:ext cx="2115645" cy="21134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13F4498-24CB-411B-AF15-22CD8EE0A5F6}"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68" y="304800"/>
            <a:ext cx="7620000" cy="1143000"/>
          </a:xfrm>
        </p:spPr>
        <p:txBody>
          <a:bodyPr/>
          <a:lstStyle/>
          <a:p>
            <a:pPr algn="ct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smtClean="0">
                <a:solidFill>
                  <a:srgbClr val="FF0000"/>
                </a:solidFill>
                <a:latin typeface="Arial" panose="020B0604020202020204" pitchFamily="34" charset="0"/>
                <a:cs typeface="Arial" panose="020B0604020202020204" pitchFamily="34" charset="0"/>
              </a:rPr>
              <a:t>Public Records Act</a:t>
            </a:r>
            <a:r>
              <a:rPr lang="en-US" sz="2800" b="1" i="1" dirty="0" smtClean="0">
                <a:latin typeface="Arial" panose="020B0604020202020204" pitchFamily="34" charset="0"/>
                <a:cs typeface="Arial" panose="020B0604020202020204" pitchFamily="34" charset="0"/>
              </a:rPr>
              <a:t/>
            </a:r>
            <a:br>
              <a:rPr lang="en-US" sz="2800" b="1" i="1" dirty="0" smtClean="0">
                <a:latin typeface="Arial" panose="020B0604020202020204" pitchFamily="34" charset="0"/>
                <a:cs typeface="Arial" panose="020B0604020202020204" pitchFamily="34" charset="0"/>
              </a:rPr>
            </a:br>
            <a:r>
              <a:rPr lang="en-US" sz="2800" b="1" i="1" dirty="0" smtClean="0">
                <a:latin typeface="Arial" panose="020B0604020202020204" pitchFamily="34" charset="0"/>
                <a:cs typeface="Arial" panose="020B0604020202020204" pitchFamily="34" charset="0"/>
              </a:rPr>
              <a:t/>
            </a:r>
            <a:br>
              <a:rPr lang="en-US" sz="2800" b="1" i="1" dirty="0" smtClean="0">
                <a:latin typeface="Arial" panose="020B0604020202020204" pitchFamily="34" charset="0"/>
                <a:cs typeface="Arial" panose="020B0604020202020204" pitchFamily="34" charset="0"/>
              </a:rPr>
            </a:br>
            <a:endParaRPr lang="en-US" sz="28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2133599"/>
            <a:ext cx="7467600" cy="4531559"/>
          </a:xfrm>
        </p:spPr>
        <p:txBody>
          <a:bodyPr>
            <a:normAutofit/>
          </a:bodyPr>
          <a:lstStyle/>
          <a:p>
            <a:pPr marL="114300" indent="0">
              <a:buNone/>
            </a:pPr>
            <a:endParaRPr lang="en-US" sz="1900" dirty="0" smtClean="0"/>
          </a:p>
          <a:p>
            <a:pPr marL="114300" indent="0" algn="ctr">
              <a:buNone/>
            </a:pPr>
            <a:endParaRPr lang="en-US" b="1" i="1" dirty="0" smtClean="0">
              <a:solidFill>
                <a:srgbClr val="FF0000"/>
              </a:solidFill>
            </a:endParaRPr>
          </a:p>
          <a:p>
            <a:pPr marL="114300" indent="0" algn="ctr">
              <a:buNone/>
            </a:pPr>
            <a:endParaRPr lang="en-US" b="1" i="1" dirty="0">
              <a:solidFill>
                <a:srgbClr val="FF0000"/>
              </a:solidFill>
            </a:endParaRPr>
          </a:p>
          <a:p>
            <a:pPr marL="114300" indent="0" algn="ctr">
              <a:buNone/>
            </a:pPr>
            <a:endParaRPr lang="en-US" b="1" i="1" dirty="0" smtClean="0">
              <a:solidFill>
                <a:srgbClr val="FF0000"/>
              </a:solidFill>
            </a:endParaRPr>
          </a:p>
          <a:p>
            <a:pPr marL="114300" indent="0" algn="ctr">
              <a:buNone/>
            </a:pPr>
            <a:endParaRPr lang="en-US" b="1" i="1" dirty="0">
              <a:solidFill>
                <a:srgbClr val="FF0000"/>
              </a:solidFill>
            </a:endParaRPr>
          </a:p>
          <a:p>
            <a:pPr marL="114300" indent="0" algn="ctr">
              <a:buNone/>
            </a:pPr>
            <a:endParaRPr lang="en-US" b="1" i="1" dirty="0" smtClean="0">
              <a:solidFill>
                <a:srgbClr val="FF0000"/>
              </a:solidFill>
            </a:endParaRPr>
          </a:p>
          <a:p>
            <a:pPr marL="114300" indent="0" algn="ctr">
              <a:buNone/>
            </a:pPr>
            <a:endParaRPr lang="en-US" b="1" i="1" dirty="0" smtClean="0">
              <a:solidFill>
                <a:schemeClr val="tx2"/>
              </a:solidFill>
            </a:endParaRPr>
          </a:p>
        </p:txBody>
      </p:sp>
      <p:pic>
        <p:nvPicPr>
          <p:cNvPr id="6" name="Picture 4" descr="http://ts3.mm.bing.net/th?&amp;id=HN.60799559635501296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47744"/>
            <a:ext cx="5821165" cy="467633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800600" y="2971800"/>
            <a:ext cx="1573916" cy="1376362"/>
          </a:xfrm>
          <a:prstGeom prst="wedgeRoundRectCallout">
            <a:avLst>
              <a:gd name="adj1" fmla="val -97555"/>
              <a:gd name="adj2" fmla="val 86631"/>
              <a:gd name="adj3" fmla="val 16667"/>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Thanks, everyone, for helping me search for that  requested record!</a:t>
            </a:r>
            <a:endParaRPr lang="en-US" sz="1400" b="1" dirty="0">
              <a:solidFill>
                <a:schemeClr val="tx1"/>
              </a:solidFill>
            </a:endParaRPr>
          </a:p>
        </p:txBody>
      </p:sp>
      <p:sp>
        <p:nvSpPr>
          <p:cNvPr id="4" name="AutoShape 2" descr="Image result for jackolanter"/>
          <p:cNvSpPr>
            <a:spLocks noChangeAspect="1" noChangeArrowheads="1"/>
          </p:cNvSpPr>
          <p:nvPr/>
        </p:nvSpPr>
        <p:spPr bwMode="auto">
          <a:xfrm>
            <a:off x="63500" y="-890588"/>
            <a:ext cx="25812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Slide Number Placeholder 4"/>
          <p:cNvSpPr>
            <a:spLocks noGrp="1"/>
          </p:cNvSpPr>
          <p:nvPr>
            <p:ph type="sldNum" sz="quarter" idx="12"/>
          </p:nvPr>
        </p:nvSpPr>
        <p:spPr/>
        <p:txBody>
          <a:bodyPr/>
          <a:lstStyle/>
          <a:p>
            <a:pPr>
              <a:defRPr/>
            </a:pPr>
            <a:fld id="{9B6DA2BE-93A6-4C0E-BC3B-5C91D8DE6623}" type="slidenum">
              <a:rPr lang="en-US" smtClean="0"/>
              <a:pPr>
                <a:defRPr/>
              </a:pPr>
              <a:t>43</a:t>
            </a:fld>
            <a:endParaRPr lang="en-US" dirty="0"/>
          </a:p>
        </p:txBody>
      </p:sp>
    </p:spTree>
    <p:extLst>
      <p:ext uri="{BB962C8B-B14F-4D97-AF65-F5344CB8AC3E}">
        <p14:creationId xmlns:p14="http://schemas.microsoft.com/office/powerpoint/2010/main" val="28538575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848600" cy="1341438"/>
          </a:xfrm>
        </p:spPr>
        <p:txBody>
          <a:bodyPr/>
          <a:lstStyle/>
          <a:p>
            <a:r>
              <a:rPr lang="en-US" sz="3600" b="1" dirty="0" smtClean="0">
                <a:latin typeface="Arial" panose="020B0604020202020204" pitchFamily="34" charset="0"/>
                <a:cs typeface="Arial" panose="020B0604020202020204" pitchFamily="34" charset="0"/>
              </a:rPr>
              <a:t>Your attention please ….</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143000"/>
            <a:ext cx="7772400" cy="5486400"/>
          </a:xfrm>
        </p:spPr>
        <p:txBody>
          <a:bodyPr>
            <a:normAutofit fontScale="55000" lnSpcReduction="20000"/>
          </a:bodyPr>
          <a:lstStyle/>
          <a:p>
            <a:pPr marL="114300" indent="0">
              <a:buNone/>
            </a:pPr>
            <a:r>
              <a:rPr lang="en-US" sz="2600" dirty="0" smtClean="0">
                <a:latin typeface="Arial" panose="020B0604020202020204" pitchFamily="34" charset="0"/>
                <a:cs typeface="Arial" panose="020B0604020202020204" pitchFamily="34" charset="0"/>
              </a:rPr>
              <a:t>Examples of Public Records Act penalty orders, judgments and settlements </a:t>
            </a:r>
          </a:p>
          <a:p>
            <a:pPr marL="114300" indent="0">
              <a:buNone/>
            </a:pPr>
            <a:r>
              <a:rPr lang="en-US" sz="2600" dirty="0" smtClean="0">
                <a:latin typeface="Arial" panose="020B0604020202020204" pitchFamily="34" charset="0"/>
                <a:cs typeface="Arial" panose="020B0604020202020204" pitchFamily="34" charset="0"/>
              </a:rPr>
              <a:t>following lawsuits by requesters alleging PRA violations by a public agency. </a:t>
            </a:r>
          </a:p>
          <a:p>
            <a:pPr marL="114300" indent="0">
              <a:buNone/>
            </a:pPr>
            <a:r>
              <a:rPr lang="en-US" sz="2600" i="1" dirty="0" smtClean="0">
                <a:latin typeface="Arial" panose="020B0604020202020204" pitchFamily="34" charset="0"/>
                <a:cs typeface="Arial" panose="020B0604020202020204" pitchFamily="34" charset="0"/>
              </a:rPr>
              <a:t>(Does NOT include attorneys fees and costs in all cases).</a:t>
            </a:r>
          </a:p>
          <a:p>
            <a:pPr marL="114300" indent="0">
              <a:buNone/>
            </a:pPr>
            <a:endParaRPr lang="en-US" dirty="0" smtClean="0">
              <a:latin typeface="Arial" panose="020B0604020202020204" pitchFamily="34" charset="0"/>
              <a:cs typeface="Arial" panose="020B0604020202020204" pitchFamily="34" charset="0"/>
            </a:endParaRPr>
          </a:p>
          <a:p>
            <a:pPr lvl="1"/>
            <a:r>
              <a:rPr lang="en-US" sz="2300" b="1" dirty="0">
                <a:solidFill>
                  <a:srgbClr val="FF0000"/>
                </a:solidFill>
                <a:latin typeface="Arial" panose="020B0604020202020204" pitchFamily="34" charset="0"/>
                <a:cs typeface="Arial" panose="020B0604020202020204" pitchFamily="34" charset="0"/>
              </a:rPr>
              <a:t>$600,000 </a:t>
            </a:r>
            <a:r>
              <a:rPr lang="en-US"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Snohomish County</a:t>
            </a:r>
          </a:p>
          <a:p>
            <a:pPr lvl="1"/>
            <a:r>
              <a:rPr lang="en-US" sz="2300" b="1" dirty="0" smtClean="0">
                <a:solidFill>
                  <a:srgbClr val="FF0000"/>
                </a:solidFill>
                <a:latin typeface="Arial" panose="020B0604020202020204" pitchFamily="34" charset="0"/>
                <a:cs typeface="Arial" panose="020B0604020202020204" pitchFamily="34" charset="0"/>
              </a:rPr>
              <a:t>$575,000 </a:t>
            </a:r>
            <a:r>
              <a:rPr lang="en-US"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Snohomish County</a:t>
            </a:r>
          </a:p>
          <a:p>
            <a:pPr lvl="1"/>
            <a:r>
              <a:rPr lang="en-US" sz="2300" b="1" dirty="0" smtClean="0">
                <a:solidFill>
                  <a:srgbClr val="FF0000"/>
                </a:solidFill>
                <a:latin typeface="Arial" panose="020B0604020202020204" pitchFamily="34" charset="0"/>
                <a:cs typeface="Arial" panose="020B0604020202020204" pitchFamily="34" charset="0"/>
              </a:rPr>
              <a:t>$550,000 </a:t>
            </a:r>
            <a:r>
              <a:rPr lang="en-US"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Clallam County</a:t>
            </a:r>
          </a:p>
          <a:p>
            <a:pPr lvl="1"/>
            <a:r>
              <a:rPr lang="en-US" sz="2300" b="1" dirty="0" smtClean="0">
                <a:solidFill>
                  <a:srgbClr val="FF0000"/>
                </a:solidFill>
                <a:latin typeface="Arial" panose="020B0604020202020204" pitchFamily="34" charset="0"/>
                <a:cs typeface="Arial" panose="020B0604020202020204" pitchFamily="34" charset="0"/>
              </a:rPr>
              <a:t>$502,827 </a:t>
            </a:r>
            <a:r>
              <a:rPr lang="en-US"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L &amp; I </a:t>
            </a:r>
            <a:r>
              <a:rPr lang="en-US" sz="1500" i="1" dirty="0" smtClean="0">
                <a:latin typeface="Arial" panose="020B0604020202020204" pitchFamily="34" charset="0"/>
                <a:cs typeface="Arial" panose="020B0604020202020204" pitchFamily="34" charset="0"/>
              </a:rPr>
              <a:t>(upheld by State Supreme Court)</a:t>
            </a:r>
          </a:p>
          <a:p>
            <a:pPr lvl="1"/>
            <a:r>
              <a:rPr lang="en-US" sz="2300" b="1" dirty="0" smtClean="0">
                <a:solidFill>
                  <a:srgbClr val="FF0000"/>
                </a:solidFill>
                <a:latin typeface="Arial" panose="020B0604020202020204" pitchFamily="34" charset="0"/>
                <a:cs typeface="Arial" panose="020B0604020202020204" pitchFamily="34" charset="0"/>
              </a:rPr>
              <a:t>$500,000 </a:t>
            </a:r>
            <a:r>
              <a:rPr lang="en-US"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Board of Accountancy </a:t>
            </a:r>
            <a:r>
              <a:rPr lang="en-US" sz="1300" i="1" dirty="0" smtClean="0">
                <a:latin typeface="Arial" panose="020B0604020202020204" pitchFamily="34" charset="0"/>
                <a:cs typeface="Arial" panose="020B0604020202020204" pitchFamily="34" charset="0"/>
              </a:rPr>
              <a:t>(</a:t>
            </a:r>
            <a:r>
              <a:rPr lang="en-US" sz="1500" i="1" dirty="0" smtClean="0">
                <a:latin typeface="Arial" panose="020B0604020202020204" pitchFamily="34" charset="0"/>
                <a:cs typeface="Arial" panose="020B0604020202020204" pitchFamily="34" charset="0"/>
              </a:rPr>
              <a:t>global settlement of 7 lawsuits and 15 PRA disputes) </a:t>
            </a:r>
          </a:p>
          <a:p>
            <a:pPr lvl="1"/>
            <a:r>
              <a:rPr lang="en-US" sz="2300" b="1" dirty="0" smtClean="0">
                <a:solidFill>
                  <a:srgbClr val="FF0000"/>
                </a:solidFill>
                <a:latin typeface="Arial" panose="020B0604020202020204" pitchFamily="34" charset="0"/>
                <a:cs typeface="Arial" panose="020B0604020202020204" pitchFamily="34" charset="0"/>
              </a:rPr>
              <a:t>$488,000 </a:t>
            </a:r>
            <a:r>
              <a:rPr lang="en-US" sz="2300" dirty="0" smtClean="0">
                <a:latin typeface="Arial" panose="020B0604020202020204" pitchFamily="34" charset="0"/>
                <a:cs typeface="Arial" panose="020B0604020202020204" pitchFamily="34" charset="0"/>
              </a:rPr>
              <a:t>-  Bainbridge Island </a:t>
            </a:r>
            <a:r>
              <a:rPr lang="en-US" sz="1600" i="1" dirty="0" smtClean="0">
                <a:latin typeface="Arial" panose="020B0604020202020204" pitchFamily="34" charset="0"/>
                <a:cs typeface="Arial" panose="020B0604020202020204" pitchFamily="34" charset="0"/>
              </a:rPr>
              <a:t>($350,000 penalty, remainder is attorneys fees/costs)</a:t>
            </a:r>
            <a:endParaRPr lang="en-US" sz="1600" b="1" i="1" dirty="0" smtClean="0">
              <a:solidFill>
                <a:srgbClr val="FF0000"/>
              </a:solidFill>
              <a:latin typeface="Arial" panose="020B0604020202020204" pitchFamily="34" charset="0"/>
              <a:cs typeface="Arial" panose="020B0604020202020204" pitchFamily="34" charset="0"/>
            </a:endParaRPr>
          </a:p>
          <a:p>
            <a:pPr lvl="1"/>
            <a:r>
              <a:rPr lang="en-US" sz="2300" b="1" dirty="0" smtClean="0">
                <a:solidFill>
                  <a:srgbClr val="FF0000"/>
                </a:solidFill>
                <a:latin typeface="Arial" panose="020B0604020202020204" pitchFamily="34" charset="0"/>
                <a:cs typeface="Arial" panose="020B0604020202020204" pitchFamily="34" charset="0"/>
              </a:rPr>
              <a:t>$371,340 </a:t>
            </a:r>
            <a:r>
              <a:rPr lang="en-US"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King County</a:t>
            </a:r>
          </a:p>
          <a:p>
            <a:pPr lvl="1"/>
            <a:r>
              <a:rPr lang="en-US" sz="2300" b="1" dirty="0" smtClean="0">
                <a:solidFill>
                  <a:srgbClr val="FF0000"/>
                </a:solidFill>
                <a:latin typeface="Arial" panose="020B0604020202020204" pitchFamily="34" charset="0"/>
                <a:cs typeface="Arial" panose="020B0604020202020204" pitchFamily="34" charset="0"/>
              </a:rPr>
              <a:t>$192,000 </a:t>
            </a:r>
            <a:r>
              <a:rPr lang="en-US"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LCB</a:t>
            </a:r>
            <a:r>
              <a:rPr lang="en-US" dirty="0" smtClean="0">
                <a:latin typeface="Arial" panose="020B0604020202020204" pitchFamily="34" charset="0"/>
                <a:cs typeface="Arial" panose="020B0604020202020204" pitchFamily="34" charset="0"/>
              </a:rPr>
              <a:t> </a:t>
            </a:r>
            <a:r>
              <a:rPr lang="en-US" sz="1500" i="1" dirty="0" smtClean="0">
                <a:latin typeface="Arial" panose="020B0604020202020204" pitchFamily="34" charset="0"/>
                <a:cs typeface="Arial" panose="020B0604020202020204" pitchFamily="34" charset="0"/>
              </a:rPr>
              <a:t>(included other open government claims)</a:t>
            </a:r>
          </a:p>
          <a:p>
            <a:pPr lvl="1"/>
            <a:r>
              <a:rPr lang="en-US" b="1" dirty="0">
                <a:solidFill>
                  <a:srgbClr val="FF0000"/>
                </a:solidFill>
                <a:latin typeface="Arial" panose="020B0604020202020204" pitchFamily="34" charset="0"/>
                <a:cs typeface="Arial" panose="020B0604020202020204" pitchFamily="34" charset="0"/>
              </a:rPr>
              <a:t>$</a:t>
            </a:r>
            <a:r>
              <a:rPr lang="en-US" sz="2300" b="1" dirty="0">
                <a:solidFill>
                  <a:srgbClr val="FF0000"/>
                </a:solidFill>
                <a:latin typeface="Arial" panose="020B0604020202020204" pitchFamily="34" charset="0"/>
                <a:cs typeface="Arial" panose="020B0604020202020204" pitchFamily="34" charset="0"/>
              </a:rPr>
              <a:t>187,000 </a:t>
            </a:r>
            <a:r>
              <a:rPr lang="en-US" sz="2300" dirty="0">
                <a:latin typeface="Arial" panose="020B0604020202020204" pitchFamily="34" charset="0"/>
                <a:cs typeface="Arial" panose="020B0604020202020204" pitchFamily="34" charset="0"/>
              </a:rPr>
              <a:t>– Port of </a:t>
            </a:r>
            <a:r>
              <a:rPr lang="en-US" sz="2300" dirty="0" smtClean="0">
                <a:latin typeface="Arial" panose="020B0604020202020204" pitchFamily="34" charset="0"/>
                <a:cs typeface="Arial" panose="020B0604020202020204" pitchFamily="34" charset="0"/>
              </a:rPr>
              <a:t>Olympia</a:t>
            </a:r>
          </a:p>
          <a:p>
            <a:pPr lvl="1"/>
            <a:r>
              <a:rPr lang="en-US" sz="2300" b="1" dirty="0" smtClean="0">
                <a:solidFill>
                  <a:srgbClr val="FF0000"/>
                </a:solidFill>
                <a:latin typeface="Arial" panose="020B0604020202020204" pitchFamily="34" charset="0"/>
                <a:cs typeface="Arial" panose="020B0604020202020204" pitchFamily="34" charset="0"/>
              </a:rPr>
              <a:t>$175,000 </a:t>
            </a:r>
            <a:r>
              <a:rPr lang="en-US" sz="2300" dirty="0" smtClean="0">
                <a:latin typeface="Arial" panose="020B0604020202020204" pitchFamily="34" charset="0"/>
                <a:cs typeface="Arial" panose="020B0604020202020204" pitchFamily="34" charset="0"/>
              </a:rPr>
              <a:t>– Mesa </a:t>
            </a:r>
            <a:r>
              <a:rPr lang="en-US" sz="1400" i="1" dirty="0" smtClean="0">
                <a:latin typeface="Arial" panose="020B0604020202020204" pitchFamily="34" charset="0"/>
                <a:cs typeface="Arial" panose="020B0604020202020204" pitchFamily="34" charset="0"/>
              </a:rPr>
              <a:t>(reduced from $353,000 - possible appeal)</a:t>
            </a:r>
            <a:endParaRPr lang="en-US" sz="1400" i="1" dirty="0">
              <a:latin typeface="Arial" panose="020B0604020202020204" pitchFamily="34" charset="0"/>
              <a:cs typeface="Arial" panose="020B0604020202020204" pitchFamily="34" charset="0"/>
            </a:endParaRPr>
          </a:p>
          <a:p>
            <a:pPr lvl="1"/>
            <a:r>
              <a:rPr lang="en-US" sz="2300" b="1" dirty="0" smtClean="0">
                <a:solidFill>
                  <a:srgbClr val="FF0000"/>
                </a:solidFill>
                <a:latin typeface="Arial" panose="020B0604020202020204" pitchFamily="34" charset="0"/>
                <a:cs typeface="Arial" panose="020B0604020202020204" pitchFamily="34" charset="0"/>
              </a:rPr>
              <a:t>$174,000 </a:t>
            </a:r>
            <a:r>
              <a:rPr lang="en-US" sz="2300" dirty="0" smtClean="0">
                <a:latin typeface="Arial" panose="020B0604020202020204" pitchFamily="34" charset="0"/>
                <a:cs typeface="Arial" panose="020B0604020202020204" pitchFamily="34" charset="0"/>
              </a:rPr>
              <a:t>– Seattle</a:t>
            </a:r>
          </a:p>
          <a:p>
            <a:pPr lvl="1"/>
            <a:r>
              <a:rPr lang="en-US" sz="2300" b="1" dirty="0" smtClean="0">
                <a:solidFill>
                  <a:srgbClr val="FF0000"/>
                </a:solidFill>
                <a:latin typeface="Arial" panose="020B0604020202020204" pitchFamily="34" charset="0"/>
                <a:cs typeface="Arial" panose="020B0604020202020204" pitchFamily="34" charset="0"/>
              </a:rPr>
              <a:t>$150,000 </a:t>
            </a:r>
            <a:r>
              <a:rPr lang="en-US" sz="2300" dirty="0" smtClean="0">
                <a:latin typeface="Arial" panose="020B0604020202020204" pitchFamily="34" charset="0"/>
                <a:cs typeface="Arial" panose="020B0604020202020204" pitchFamily="34" charset="0"/>
              </a:rPr>
              <a:t>– Jefferson County</a:t>
            </a:r>
          </a:p>
          <a:p>
            <a:pPr lvl="1"/>
            <a:r>
              <a:rPr lang="en-US" sz="2300" b="1" dirty="0" smtClean="0">
                <a:solidFill>
                  <a:srgbClr val="FF0000"/>
                </a:solidFill>
                <a:latin typeface="Arial" panose="020B0604020202020204" pitchFamily="34" charset="0"/>
                <a:cs typeface="Arial" panose="020B0604020202020204" pitchFamily="34" charset="0"/>
              </a:rPr>
              <a:t>$100,000 </a:t>
            </a:r>
            <a:r>
              <a:rPr lang="en-US" sz="2300" dirty="0" smtClean="0">
                <a:latin typeface="Arial" panose="020B0604020202020204" pitchFamily="34" charset="0"/>
                <a:cs typeface="Arial" panose="020B0604020202020204" pitchFamily="34" charset="0"/>
              </a:rPr>
              <a:t>– Shoreline </a:t>
            </a:r>
            <a:r>
              <a:rPr lang="en-US" sz="1400" i="1" dirty="0" smtClean="0">
                <a:latin typeface="Arial" panose="020B0604020202020204" pitchFamily="34" charset="0"/>
                <a:cs typeface="Arial" panose="020B0604020202020204" pitchFamily="34" charset="0"/>
              </a:rPr>
              <a:t>(with attorneys fees, total amount was more than $500,000)</a:t>
            </a:r>
          </a:p>
          <a:p>
            <a:pPr lvl="1"/>
            <a:r>
              <a:rPr lang="en-US" sz="2200" b="1" dirty="0" smtClean="0">
                <a:solidFill>
                  <a:srgbClr val="FF0000"/>
                </a:solidFill>
                <a:latin typeface="Arial" panose="020B0604020202020204" pitchFamily="34" charset="0"/>
                <a:cs typeface="Arial" panose="020B0604020202020204" pitchFamily="34" charset="0"/>
              </a:rPr>
              <a:t>$100,000 </a:t>
            </a:r>
            <a:r>
              <a:rPr lang="en-US" sz="2200" dirty="0" smtClean="0">
                <a:latin typeface="Arial" panose="020B0604020202020204" pitchFamily="34" charset="0"/>
                <a:cs typeface="Arial" panose="020B0604020202020204" pitchFamily="34" charset="0"/>
              </a:rPr>
              <a:t>–   Spokane County</a:t>
            </a:r>
          </a:p>
          <a:p>
            <a:pPr lvl="1"/>
            <a:r>
              <a:rPr lang="en-US" sz="2200" b="1" dirty="0" smtClean="0">
                <a:solidFill>
                  <a:srgbClr val="FF0000"/>
                </a:solidFill>
                <a:latin typeface="Arial" panose="020B0604020202020204" pitchFamily="34" charset="0"/>
                <a:cs typeface="Arial" panose="020B0604020202020204" pitchFamily="34" charset="0"/>
              </a:rPr>
              <a:t>$85,000 </a:t>
            </a:r>
            <a:r>
              <a:rPr lang="en-US" sz="2200" dirty="0" smtClean="0">
                <a:latin typeface="Arial" panose="020B0604020202020204" pitchFamily="34" charset="0"/>
                <a:cs typeface="Arial" panose="020B0604020202020204" pitchFamily="34" charset="0"/>
              </a:rPr>
              <a:t>–     San Juan County</a:t>
            </a:r>
          </a:p>
          <a:p>
            <a:pPr lvl="1"/>
            <a:r>
              <a:rPr lang="en-US" sz="2200" b="1" dirty="0" smtClean="0">
                <a:solidFill>
                  <a:srgbClr val="FF0000"/>
                </a:solidFill>
                <a:latin typeface="Arial" panose="020B0604020202020204" pitchFamily="34" charset="0"/>
                <a:cs typeface="Arial" panose="020B0604020202020204" pitchFamily="34" charset="0"/>
              </a:rPr>
              <a:t>$50,000 </a:t>
            </a:r>
            <a:r>
              <a:rPr lang="en-US" sz="2200" dirty="0" smtClean="0">
                <a:latin typeface="Arial" panose="020B0604020202020204" pitchFamily="34" charset="0"/>
                <a:cs typeface="Arial" panose="020B0604020202020204" pitchFamily="34" charset="0"/>
              </a:rPr>
              <a:t>–     City of Tacoma</a:t>
            </a:r>
          </a:p>
          <a:p>
            <a:pPr lvl="1"/>
            <a:r>
              <a:rPr lang="en-US" sz="2300" b="1" dirty="0" smtClean="0">
                <a:solidFill>
                  <a:srgbClr val="FF0000"/>
                </a:solidFill>
                <a:latin typeface="Arial" panose="020B0604020202020204" pitchFamily="34" charset="0"/>
                <a:cs typeface="Arial" panose="020B0604020202020204" pitchFamily="34" charset="0"/>
              </a:rPr>
              <a:t>$45,000 </a:t>
            </a:r>
            <a:r>
              <a:rPr lang="en-US" sz="2300" dirty="0" smtClean="0">
                <a:latin typeface="Arial" panose="020B0604020202020204" pitchFamily="34" charset="0"/>
                <a:cs typeface="Arial" panose="020B0604020202020204" pitchFamily="34" charset="0"/>
              </a:rPr>
              <a:t>–   Kennewick</a:t>
            </a:r>
          </a:p>
          <a:p>
            <a:pPr lvl="1"/>
            <a:r>
              <a:rPr lang="en-US" sz="2300" b="1" dirty="0" smtClean="0">
                <a:solidFill>
                  <a:srgbClr val="FF0000"/>
                </a:solidFill>
                <a:latin typeface="Arial" panose="020B0604020202020204" pitchFamily="34" charset="0"/>
                <a:cs typeface="Arial" panose="020B0604020202020204" pitchFamily="34" charset="0"/>
              </a:rPr>
              <a:t>$45,000 </a:t>
            </a:r>
            <a:r>
              <a:rPr lang="en-US" sz="2300" dirty="0" smtClean="0">
                <a:latin typeface="Arial" panose="020B0604020202020204" pitchFamily="34" charset="0"/>
                <a:cs typeface="Arial" panose="020B0604020202020204" pitchFamily="34" charset="0"/>
              </a:rPr>
              <a:t>–   Everett</a:t>
            </a:r>
          </a:p>
          <a:p>
            <a:pPr lvl="1"/>
            <a:r>
              <a:rPr lang="en-US" sz="2300" b="1" dirty="0" smtClean="0">
                <a:solidFill>
                  <a:srgbClr val="FF0000"/>
                </a:solidFill>
                <a:latin typeface="Arial" panose="020B0604020202020204" pitchFamily="34" charset="0"/>
                <a:cs typeface="Arial" panose="020B0604020202020204" pitchFamily="34" charset="0"/>
              </a:rPr>
              <a:t>$45,000 </a:t>
            </a:r>
            <a:r>
              <a:rPr lang="en-US" sz="2300" dirty="0" smtClean="0">
                <a:latin typeface="Arial" panose="020B0604020202020204" pitchFamily="34" charset="0"/>
                <a:cs typeface="Arial" panose="020B0604020202020204" pitchFamily="34" charset="0"/>
              </a:rPr>
              <a:t>–   Port of Vancouver</a:t>
            </a:r>
          </a:p>
          <a:p>
            <a:pPr marL="411480" lvl="1" indent="0">
              <a:buNone/>
            </a:pPr>
            <a:r>
              <a:rPr lang="en-US" dirty="0" smtClean="0">
                <a:latin typeface="Arial" panose="020B0604020202020204" pitchFamily="34" charset="0"/>
                <a:cs typeface="Arial" panose="020B0604020202020204" pitchFamily="34" charset="0"/>
              </a:rPr>
              <a:t>    </a:t>
            </a:r>
          </a:p>
          <a:p>
            <a:pPr marL="41148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$723,290 – UW </a:t>
            </a:r>
            <a:r>
              <a:rPr lang="en-US" sz="1300" i="1" dirty="0">
                <a:latin typeface="Arial" panose="020B0604020202020204" pitchFamily="34" charset="0"/>
                <a:cs typeface="Arial" panose="020B0604020202020204" pitchFamily="34" charset="0"/>
              </a:rPr>
              <a:t>(reversed on appeal</a:t>
            </a:r>
            <a:r>
              <a:rPr lang="en-US" sz="1300" i="1" dirty="0" smtClean="0">
                <a:latin typeface="Arial" panose="020B0604020202020204" pitchFamily="34" charset="0"/>
                <a:cs typeface="Arial" panose="020B0604020202020204" pitchFamily="34" charset="0"/>
              </a:rPr>
              <a:t>)</a:t>
            </a:r>
          </a:p>
          <a:p>
            <a:pPr lvl="1"/>
            <a:r>
              <a:rPr lang="en-US" sz="2100" dirty="0" smtClean="0">
                <a:latin typeface="Arial" panose="020B0604020202020204" pitchFamily="34" charset="0"/>
                <a:cs typeface="Arial" panose="020B0604020202020204" pitchFamily="34" charset="0"/>
              </a:rPr>
              <a:t>$649,896 </a:t>
            </a:r>
            <a:r>
              <a:rPr lang="en-US" sz="1900" dirty="0" smtClean="0">
                <a:latin typeface="Arial" panose="020B0604020202020204" pitchFamily="34" charset="0"/>
                <a:cs typeface="Arial" panose="020B0604020202020204" pitchFamily="34" charset="0"/>
              </a:rPr>
              <a:t>– DSHS </a:t>
            </a:r>
            <a:r>
              <a:rPr lang="en-US" sz="1300" i="1" dirty="0" smtClean="0">
                <a:latin typeface="Arial" panose="020B0604020202020204" pitchFamily="34" charset="0"/>
                <a:cs typeface="Arial" panose="020B0604020202020204" pitchFamily="34" charset="0"/>
              </a:rPr>
              <a:t>(reversed on appeal)</a:t>
            </a:r>
            <a:endParaRPr lang="en-US" sz="1300" i="1"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44</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566555"/>
            <a:ext cx="1995055" cy="199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00600"/>
            <a:ext cx="2522970" cy="189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790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0"/>
            <a:ext cx="6553199" cy="584775"/>
          </a:xfrm>
          <a:prstGeom prst="rect">
            <a:avLst/>
          </a:prstGeom>
        </p:spPr>
        <p:txBody>
          <a:bodyPr wrap="square">
            <a:spAutoFit/>
          </a:bodyPr>
          <a:lstStyle/>
          <a:p>
            <a:r>
              <a:rPr lang="en-US" sz="3200" b="1" dirty="0">
                <a:solidFill>
                  <a:schemeClr val="tx2"/>
                </a:solidFill>
                <a:latin typeface="Arial" panose="020B0604020202020204" pitchFamily="34" charset="0"/>
                <a:cs typeface="Arial" panose="020B0604020202020204" pitchFamily="34" charset="0"/>
              </a:rPr>
              <a:t>Touchstone</a:t>
            </a:r>
            <a:r>
              <a:rPr lang="en-US" sz="3200" b="1" dirty="0" smtClean="0">
                <a:solidFill>
                  <a:schemeClr val="tx2"/>
                </a:solidFill>
                <a:latin typeface="Arial" panose="020B0604020202020204" pitchFamily="34" charset="0"/>
                <a:cs typeface="Arial" panose="020B0604020202020204" pitchFamily="34" charset="0"/>
              </a:rPr>
              <a:t>:  </a:t>
            </a:r>
            <a:endParaRPr lang="en-US" sz="3200" b="1" dirty="0">
              <a:solidFill>
                <a:schemeClr val="tx2"/>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228600"/>
            <a:ext cx="11049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1524000"/>
            <a:ext cx="7467600" cy="3970318"/>
          </a:xfrm>
          <a:prstGeom prst="rect">
            <a:avLst/>
          </a:prstGeom>
        </p:spPr>
        <p:txBody>
          <a:bodyPr wrap="square">
            <a:spAutoFit/>
          </a:bodyPr>
          <a:lstStyle/>
          <a:p>
            <a:pPr eaLnBrk="1" fontAlgn="auto" hangingPunct="1">
              <a:spcAft>
                <a:spcPts val="0"/>
              </a:spcAft>
              <a:buFont typeface="Arial" pitchFamily="34" charset="0"/>
              <a:buChar char="•"/>
              <a:defRPr/>
            </a:pPr>
            <a:r>
              <a:rPr lang="en-US" sz="2400" dirty="0" smtClean="0"/>
              <a:t> Public records </a:t>
            </a:r>
            <a:r>
              <a:rPr lang="en-US" sz="2400" dirty="0"/>
              <a:t>of </a:t>
            </a:r>
            <a:r>
              <a:rPr lang="en-US" sz="2400" dirty="0" smtClean="0"/>
              <a:t>government </a:t>
            </a:r>
            <a:r>
              <a:rPr lang="en-US" sz="2400" dirty="0"/>
              <a:t>agencies are presumed </a:t>
            </a:r>
            <a:r>
              <a:rPr lang="en-US" sz="2400" b="1" u="sng" dirty="0">
                <a:solidFill>
                  <a:srgbClr val="00CC00"/>
                </a:solidFill>
              </a:rPr>
              <a:t>open</a:t>
            </a:r>
            <a:r>
              <a:rPr lang="en-US" sz="2400" dirty="0"/>
              <a:t>.</a:t>
            </a:r>
          </a:p>
          <a:p>
            <a:pPr eaLnBrk="1" fontAlgn="auto" hangingPunct="1">
              <a:spcAft>
                <a:spcPts val="0"/>
              </a:spcAft>
              <a:defRPr/>
            </a:pPr>
            <a:endParaRPr lang="en-US" sz="2400" dirty="0"/>
          </a:p>
          <a:p>
            <a:pPr eaLnBrk="1" fontAlgn="auto" hangingPunct="1">
              <a:spcAft>
                <a:spcPts val="0"/>
              </a:spcAft>
              <a:buFont typeface="Arial" pitchFamily="34" charset="0"/>
              <a:buChar char="•"/>
              <a:defRPr/>
            </a:pPr>
            <a:r>
              <a:rPr lang="en-US" sz="2400" dirty="0" smtClean="0"/>
              <a:t> Records </a:t>
            </a:r>
            <a:r>
              <a:rPr lang="en-US" sz="2400" dirty="0"/>
              <a:t>or information in records can be withheld only by law (e.g. exemption in law</a:t>
            </a:r>
            <a:r>
              <a:rPr lang="en-US" sz="2400" dirty="0" smtClean="0"/>
              <a:t>).  Exemptions must be “narrowly construed.”</a:t>
            </a:r>
          </a:p>
          <a:p>
            <a:pPr eaLnBrk="1" fontAlgn="auto" hangingPunct="1">
              <a:spcAft>
                <a:spcPts val="0"/>
              </a:spcAft>
              <a:buFont typeface="Arial" pitchFamily="34" charset="0"/>
              <a:buChar char="•"/>
              <a:defRPr/>
            </a:pPr>
            <a:endParaRPr lang="en-US" sz="2400" dirty="0"/>
          </a:p>
          <a:p>
            <a:pPr eaLnBrk="1" fontAlgn="auto" hangingPunct="1">
              <a:spcAft>
                <a:spcPts val="0"/>
              </a:spcAft>
              <a:defRPr/>
            </a:pPr>
            <a:r>
              <a:rPr lang="en-US" i="1" dirty="0">
                <a:latin typeface="Arial" panose="020B0604020202020204" pitchFamily="34" charset="0"/>
                <a:cs typeface="Arial" panose="020B0604020202020204" pitchFamily="34" charset="0"/>
              </a:rPr>
              <a:t>~ RCW </a:t>
            </a:r>
            <a:r>
              <a:rPr lang="en-US" i="1" dirty="0" smtClean="0">
                <a:latin typeface="Arial" panose="020B0604020202020204" pitchFamily="34" charset="0"/>
                <a:cs typeface="Arial" panose="020B0604020202020204" pitchFamily="34" charset="0"/>
              </a:rPr>
              <a:t>42.56.030</a:t>
            </a:r>
            <a:endParaRPr lang="en-US" dirty="0" smtClean="0"/>
          </a:p>
          <a:p>
            <a:pPr eaLnBrk="1" fontAlgn="auto" hangingPunct="1">
              <a:spcAft>
                <a:spcPts val="0"/>
              </a:spcAft>
              <a:defRPr/>
            </a:pPr>
            <a:endParaRPr lang="en-US" sz="2400" dirty="0" smtClean="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dirty="0"/>
          </a:p>
        </p:txBody>
      </p:sp>
      <p:pic>
        <p:nvPicPr>
          <p:cNvPr id="5122" name="Picture 2" descr="C:\Users\nancyk1\AppData\Local\Microsoft\Windows\Temporary Internet Files\Content.IE5\IDSVMZ9J\MC9003517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399" y="3733800"/>
            <a:ext cx="2151529"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F2816D2-2B78-4474-9B8D-855FCEEE2473}" type="slidenum">
              <a:rPr lang="en-US" smtClean="0"/>
              <a:pPr>
                <a:defRPr/>
              </a:pPr>
              <a:t>45</a:t>
            </a:fld>
            <a:endParaRPr lang="en-US" dirty="0"/>
          </a:p>
        </p:txBody>
      </p:sp>
    </p:spTree>
    <p:extLst>
      <p:ext uri="{BB962C8B-B14F-4D97-AF65-F5344CB8AC3E}">
        <p14:creationId xmlns:p14="http://schemas.microsoft.com/office/powerpoint/2010/main" val="95929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7924800" cy="5810822"/>
          </a:xfrm>
          <a:prstGeom prst="rect">
            <a:avLst/>
          </a:prstGeom>
        </p:spPr>
        <p:txBody>
          <a:bodyPr wrap="square">
            <a:spAutoFit/>
          </a:bodyPr>
          <a:lstStyle/>
          <a:p>
            <a:pPr marL="0" indent="0" fontAlgn="auto">
              <a:lnSpc>
                <a:spcPct val="120000"/>
              </a:lnSpc>
              <a:spcBef>
                <a:spcPts val="0"/>
              </a:spcBef>
              <a:spcAft>
                <a:spcPts val="0"/>
              </a:spcAft>
              <a:buFont typeface="Arial" charset="0"/>
              <a:buNone/>
              <a:defRPr/>
            </a:pPr>
            <a:r>
              <a:rPr lang="en-US" sz="3200" b="1" dirty="0" smtClean="0">
                <a:solidFill>
                  <a:schemeClr val="tx2"/>
                </a:solidFill>
                <a:latin typeface="Arial" panose="020B0604020202020204" pitchFamily="34" charset="0"/>
                <a:cs typeface="Arial" panose="020B0604020202020204" pitchFamily="34" charset="0"/>
              </a:rPr>
              <a:t>PRA </a:t>
            </a:r>
            <a:r>
              <a:rPr lang="en-US" sz="3200" b="1" u="sng" dirty="0" smtClean="0">
                <a:solidFill>
                  <a:schemeClr val="tx2"/>
                </a:solidFill>
                <a:latin typeface="Arial" panose="020B0604020202020204" pitchFamily="34" charset="0"/>
                <a:cs typeface="Arial" panose="020B0604020202020204" pitchFamily="34" charset="0"/>
              </a:rPr>
              <a:t>Applies</a:t>
            </a:r>
            <a:r>
              <a:rPr lang="en-US" sz="3200" b="1" dirty="0" smtClean="0">
                <a:solidFill>
                  <a:schemeClr val="tx2"/>
                </a:solidFill>
                <a:latin typeface="Arial" panose="020B0604020202020204" pitchFamily="34" charset="0"/>
                <a:cs typeface="Arial" panose="020B0604020202020204" pitchFamily="34" charset="0"/>
              </a:rPr>
              <a:t> to Records of:</a:t>
            </a:r>
          </a:p>
          <a:p>
            <a:pPr marL="0" indent="0" fontAlgn="auto">
              <a:lnSpc>
                <a:spcPct val="120000"/>
              </a:lnSpc>
              <a:spcBef>
                <a:spcPts val="0"/>
              </a:spcBef>
              <a:spcAft>
                <a:spcPts val="0"/>
              </a:spcAft>
              <a:buFont typeface="Arial" charset="0"/>
              <a:buNone/>
              <a:defRPr/>
            </a:pPr>
            <a:endParaRPr lang="en-US" sz="1600" b="1" dirty="0">
              <a:latin typeface="Arial" panose="020B0604020202020204" pitchFamily="34" charset="0"/>
              <a:cs typeface="Arial" panose="020B0604020202020204" pitchFamily="34" charset="0"/>
            </a:endParaRPr>
          </a:p>
          <a:p>
            <a:pPr marL="285750" indent="-285750" fontAlgn="auto">
              <a:lnSpc>
                <a:spcPct val="120000"/>
              </a:lnSpc>
              <a:spcBef>
                <a:spcPts val="0"/>
              </a:spcBef>
              <a:spcAft>
                <a:spcPts val="0"/>
              </a:spcAft>
              <a:buFont typeface="Arial" panose="020B0604020202020204" pitchFamily="34" charset="0"/>
              <a:buChar char="•"/>
              <a:defRPr/>
            </a:pPr>
            <a:r>
              <a:rPr lang="en-US" sz="2200" dirty="0" smtClean="0">
                <a:latin typeface="Arial" pitchFamily="34" charset="0"/>
                <a:cs typeface="Arial" pitchFamily="34" charset="0"/>
              </a:rPr>
              <a:t>State government agencies*</a:t>
            </a:r>
          </a:p>
          <a:p>
            <a:pPr marL="285750" indent="-285750" fontAlgn="auto">
              <a:lnSpc>
                <a:spcPct val="120000"/>
              </a:lnSpc>
              <a:spcBef>
                <a:spcPts val="0"/>
              </a:spcBef>
              <a:spcAft>
                <a:spcPts val="0"/>
              </a:spcAft>
              <a:buFont typeface="Arial" panose="020B0604020202020204" pitchFamily="34" charset="0"/>
              <a:buChar char="•"/>
              <a:defRPr/>
            </a:pPr>
            <a:r>
              <a:rPr lang="en-US" sz="2200" dirty="0" smtClean="0">
                <a:latin typeface="Arial" pitchFamily="34" charset="0"/>
                <a:cs typeface="Arial" pitchFamily="34" charset="0"/>
              </a:rPr>
              <a:t>Local government agencies*</a:t>
            </a:r>
          </a:p>
          <a:p>
            <a:pPr marL="285750" indent="-285750" fontAlgn="auto">
              <a:lnSpc>
                <a:spcPct val="120000"/>
              </a:lnSpc>
              <a:spcBef>
                <a:spcPts val="0"/>
              </a:spcBef>
              <a:spcAft>
                <a:spcPts val="0"/>
              </a:spcAft>
              <a:buFont typeface="Arial" panose="020B0604020202020204" pitchFamily="34" charset="0"/>
              <a:buChar char="•"/>
              <a:defRPr/>
            </a:pPr>
            <a:r>
              <a:rPr lang="en-US" sz="2200" dirty="0" smtClean="0">
                <a:latin typeface="Arial" pitchFamily="34" charset="0"/>
                <a:cs typeface="Arial" pitchFamily="34" charset="0"/>
              </a:rPr>
              <a:t>Extent to Legislature – pending</a:t>
            </a:r>
          </a:p>
          <a:p>
            <a:pPr fontAlgn="auto">
              <a:lnSpc>
                <a:spcPct val="120000"/>
              </a:lnSpc>
              <a:spcBef>
                <a:spcPts val="0"/>
              </a:spcBef>
              <a:spcAft>
                <a:spcPts val="0"/>
              </a:spcAft>
              <a:defRPr/>
            </a:pPr>
            <a:endParaRPr lang="en-US" sz="2200" dirty="0" smtClean="0">
              <a:latin typeface="Arial" pitchFamily="34" charset="0"/>
              <a:cs typeface="Arial" pitchFamily="34" charset="0"/>
            </a:endParaRPr>
          </a:p>
          <a:p>
            <a:pPr marL="0" indent="0" fontAlgn="auto">
              <a:lnSpc>
                <a:spcPct val="120000"/>
              </a:lnSpc>
              <a:spcBef>
                <a:spcPts val="0"/>
              </a:spcBef>
              <a:spcAft>
                <a:spcPts val="0"/>
              </a:spcAft>
              <a:defRPr/>
            </a:pPr>
            <a:r>
              <a:rPr lang="en-US" sz="1600" i="1" dirty="0" smtClean="0">
                <a:latin typeface="Arial" pitchFamily="34" charset="0"/>
                <a:cs typeface="Arial" pitchFamily="34" charset="0"/>
              </a:rPr>
              <a:t>~ RCW 42.56.010</a:t>
            </a:r>
          </a:p>
          <a:p>
            <a:pPr marL="0" indent="0" fontAlgn="auto">
              <a:lnSpc>
                <a:spcPct val="120000"/>
              </a:lnSpc>
              <a:spcBef>
                <a:spcPts val="0"/>
              </a:spcBef>
              <a:spcAft>
                <a:spcPts val="0"/>
              </a:spcAft>
              <a:defRPr/>
            </a:pPr>
            <a:r>
              <a:rPr lang="en-US" sz="1600" i="1" dirty="0" smtClean="0">
                <a:solidFill>
                  <a:schemeClr val="tx2"/>
                </a:solidFill>
                <a:latin typeface="Arial" pitchFamily="34" charset="0"/>
                <a:cs typeface="Arial" pitchFamily="34" charset="0"/>
              </a:rPr>
              <a:t>* </a:t>
            </a:r>
            <a:r>
              <a:rPr lang="en-US" sz="1400" i="1" dirty="0" smtClean="0">
                <a:latin typeface="Arial" pitchFamily="34" charset="0"/>
                <a:cs typeface="Arial" pitchFamily="34" charset="0"/>
              </a:rPr>
              <a:t>And to agencies that are the functional equivalent of public agencies.</a:t>
            </a:r>
            <a:endParaRPr lang="en-US" sz="1400" i="1" dirty="0">
              <a:latin typeface="Arial" pitchFamily="34" charset="0"/>
              <a:cs typeface="Arial" pitchFamily="34" charset="0"/>
            </a:endParaRPr>
          </a:p>
          <a:p>
            <a:pPr marL="0" indent="0" fontAlgn="auto">
              <a:lnSpc>
                <a:spcPct val="120000"/>
              </a:lnSpc>
              <a:spcBef>
                <a:spcPts val="0"/>
              </a:spcBef>
              <a:spcAft>
                <a:spcPts val="0"/>
              </a:spcAft>
              <a:defRPr/>
            </a:pPr>
            <a:endParaRPr lang="en-US" sz="1600" i="1" dirty="0" smtClean="0">
              <a:solidFill>
                <a:schemeClr val="tx2"/>
              </a:solidFill>
              <a:latin typeface="Arial" pitchFamily="34" charset="0"/>
              <a:cs typeface="Arial" pitchFamily="34" charset="0"/>
            </a:endParaRPr>
          </a:p>
          <a:p>
            <a:pPr marL="0" indent="0" fontAlgn="auto">
              <a:lnSpc>
                <a:spcPct val="120000"/>
              </a:lnSpc>
              <a:spcBef>
                <a:spcPts val="0"/>
              </a:spcBef>
              <a:spcAft>
                <a:spcPts val="0"/>
              </a:spcAft>
              <a:defRPr/>
            </a:pPr>
            <a:endParaRPr lang="en-US" sz="1600" i="1" dirty="0">
              <a:solidFill>
                <a:srgbClr val="FF0000"/>
              </a:solidFill>
              <a:latin typeface="Arial" pitchFamily="34" charset="0"/>
              <a:cs typeface="Arial" pitchFamily="34" charset="0"/>
            </a:endParaRPr>
          </a:p>
          <a:p>
            <a:pPr fontAlgn="auto">
              <a:lnSpc>
                <a:spcPct val="120000"/>
              </a:lnSpc>
              <a:spcBef>
                <a:spcPts val="0"/>
              </a:spcBef>
              <a:spcAft>
                <a:spcPts val="0"/>
              </a:spcAft>
              <a:defRPr/>
            </a:pPr>
            <a:r>
              <a:rPr lang="en-US" sz="1600" i="1" dirty="0" smtClean="0">
                <a:solidFill>
                  <a:srgbClr val="FF0000"/>
                </a:solidFill>
                <a:latin typeface="Arial" pitchFamily="34" charset="0"/>
                <a:cs typeface="Arial" pitchFamily="34" charset="0"/>
              </a:rPr>
              <a:t> </a:t>
            </a:r>
            <a:r>
              <a:rPr lang="en-US" sz="3200" b="1" dirty="0">
                <a:solidFill>
                  <a:schemeClr val="tx2"/>
                </a:solidFill>
                <a:latin typeface="Arial" panose="020B0604020202020204" pitchFamily="34" charset="0"/>
                <a:cs typeface="Arial" panose="020B0604020202020204" pitchFamily="34" charset="0"/>
              </a:rPr>
              <a:t>PRA </a:t>
            </a:r>
            <a:r>
              <a:rPr lang="en-US" sz="3200" b="1" dirty="0" smtClean="0">
                <a:solidFill>
                  <a:schemeClr val="tx2"/>
                </a:solidFill>
                <a:latin typeface="Arial" panose="020B0604020202020204" pitchFamily="34" charset="0"/>
                <a:cs typeface="Arial" panose="020B0604020202020204" pitchFamily="34" charset="0"/>
              </a:rPr>
              <a:t>Does </a:t>
            </a:r>
            <a:r>
              <a:rPr lang="en-US" sz="3200" b="1" u="sng" dirty="0" smtClean="0">
                <a:solidFill>
                  <a:schemeClr val="tx2"/>
                </a:solidFill>
                <a:latin typeface="Arial" panose="020B0604020202020204" pitchFamily="34" charset="0"/>
                <a:cs typeface="Arial" panose="020B0604020202020204" pitchFamily="34" charset="0"/>
              </a:rPr>
              <a:t>Not</a:t>
            </a:r>
            <a:r>
              <a:rPr lang="en-US" sz="3200" b="1" dirty="0" smtClean="0">
                <a:solidFill>
                  <a:schemeClr val="tx2"/>
                </a:solidFill>
                <a:latin typeface="Arial" panose="020B0604020202020204" pitchFamily="34" charset="0"/>
                <a:cs typeface="Arial" panose="020B0604020202020204" pitchFamily="34" charset="0"/>
              </a:rPr>
              <a:t> Apply to:</a:t>
            </a:r>
          </a:p>
          <a:p>
            <a:pPr marL="342900" indent="-342900" fontAlgn="auto">
              <a:lnSpc>
                <a:spcPct val="120000"/>
              </a:lnSpc>
              <a:spcBef>
                <a:spcPts val="0"/>
              </a:spcBef>
              <a:spcAft>
                <a:spcPts val="0"/>
              </a:spcAft>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Court records (court files)</a:t>
            </a:r>
          </a:p>
          <a:p>
            <a:pPr marL="342900" indent="-342900" fontAlgn="auto">
              <a:lnSpc>
                <a:spcPct val="120000"/>
              </a:lnSpc>
              <a:spcBef>
                <a:spcPts val="0"/>
              </a:spcBef>
              <a:spcAft>
                <a:spcPts val="0"/>
              </a:spcAft>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Records of certain volunteers (next slide)</a:t>
            </a:r>
          </a:p>
          <a:p>
            <a:pPr marL="342900" indent="-342900" fontAlgn="auto">
              <a:lnSpc>
                <a:spcPct val="120000"/>
              </a:lnSpc>
              <a:spcBef>
                <a:spcPts val="0"/>
              </a:spcBef>
              <a:spcAft>
                <a:spcPts val="0"/>
              </a:spcAft>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Private organizations or persons*</a:t>
            </a:r>
          </a:p>
          <a:p>
            <a:pPr fontAlgn="auto">
              <a:spcBef>
                <a:spcPts val="0"/>
              </a:spcBef>
              <a:spcAft>
                <a:spcPts val="0"/>
              </a:spcAft>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smtClean="0">
                <a:solidFill>
                  <a:schemeClr val="tx2"/>
                </a:solidFill>
                <a:latin typeface="Arial" panose="020B0604020202020204" pitchFamily="34" charset="0"/>
                <a:cs typeface="Arial" panose="020B0604020202020204" pitchFamily="34" charset="0"/>
              </a:rPr>
              <a:t>*</a:t>
            </a:r>
            <a:r>
              <a:rPr lang="en-US" sz="1400" i="1" dirty="0" smtClean="0">
                <a:latin typeface="Arial" panose="020B0604020202020204" pitchFamily="34" charset="0"/>
                <a:cs typeface="Arial" panose="020B0604020202020204" pitchFamily="34" charset="0"/>
              </a:rPr>
              <a:t>Unless, for example, the records are used or retained by a government agency.  </a:t>
            </a:r>
            <a:endParaRPr lang="en-US" sz="1400" i="1" dirty="0">
              <a:latin typeface="Arial" pitchFamily="34" charset="0"/>
              <a:cs typeface="Arial" pitchFamily="34" charset="0"/>
            </a:endParaRPr>
          </a:p>
        </p:txBody>
      </p:sp>
      <p:pic>
        <p:nvPicPr>
          <p:cNvPr id="4098" name="Picture 2" descr="C:\Users\nancyk1\AppData\Local\Microsoft\Windows\Temporary Internet Files\Content.IE5\IDSVMZ9J\MC9004341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29861"/>
            <a:ext cx="1993900" cy="152636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ancyk1\AppData\Local\Microsoft\Windows\Temporary Internet Files\Content.IE5\I7QD59XB\MC9002925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200348"/>
            <a:ext cx="2158065" cy="10481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46</a:t>
            </a:fld>
            <a:endParaRPr lang="en-US" dirty="0"/>
          </a:p>
        </p:txBody>
      </p:sp>
    </p:spTree>
    <p:extLst>
      <p:ext uri="{BB962C8B-B14F-4D97-AF65-F5344CB8AC3E}">
        <p14:creationId xmlns:p14="http://schemas.microsoft.com/office/powerpoint/2010/main" val="3784102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96200" cy="990600"/>
          </a:xfrm>
        </p:spPr>
        <p:txBody>
          <a:bodyPr/>
          <a:lstStyle/>
          <a:p>
            <a:r>
              <a:rPr lang="en-US" sz="3200" b="1" dirty="0" smtClean="0">
                <a:latin typeface="Arial" panose="020B0604020202020204" pitchFamily="34" charset="0"/>
                <a:cs typeface="Arial" panose="020B0604020202020204" pitchFamily="34" charset="0"/>
              </a:rPr>
              <a:t>Volunteers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7620000" cy="5029200"/>
          </a:xfrm>
        </p:spPr>
        <p:txBody>
          <a:bodyPr/>
          <a:lstStyle/>
          <a:p>
            <a:r>
              <a:rPr lang="en-US" dirty="0" smtClean="0">
                <a:latin typeface="Arial" panose="020B0604020202020204" pitchFamily="34" charset="0"/>
                <a:cs typeface="Arial" panose="020B0604020202020204" pitchFamily="34" charset="0"/>
              </a:rPr>
              <a:t>ESHB 1594 (2017):  records of </a:t>
            </a:r>
            <a:r>
              <a:rPr lang="en-US" b="1" u="sng" dirty="0" smtClean="0">
                <a:latin typeface="Arial" panose="020B0604020202020204" pitchFamily="34" charset="0"/>
                <a:cs typeface="Arial" panose="020B0604020202020204" pitchFamily="34" charset="0"/>
              </a:rPr>
              <a:t>certain</a:t>
            </a:r>
            <a:r>
              <a:rPr lang="en-US" b="1" dirty="0" smtClean="0">
                <a:latin typeface="Arial" panose="020B0604020202020204" pitchFamily="34" charset="0"/>
                <a:cs typeface="Arial" panose="020B0604020202020204" pitchFamily="34" charset="0"/>
              </a:rPr>
              <a:t> volunteers </a:t>
            </a:r>
            <a:r>
              <a:rPr lang="en-US" dirty="0" smtClean="0">
                <a:latin typeface="Arial" panose="020B0604020202020204" pitchFamily="34" charset="0"/>
                <a:cs typeface="Arial" panose="020B0604020202020204" pitchFamily="34" charset="0"/>
              </a:rPr>
              <a:t>are exempt from the definition of “public record.”  They are:</a:t>
            </a:r>
          </a:p>
          <a:p>
            <a:pPr lvl="1"/>
            <a:r>
              <a:rPr lang="en-US" dirty="0" smtClean="0">
                <a:latin typeface="Arial" panose="020B0604020202020204" pitchFamily="34" charset="0"/>
                <a:cs typeface="Arial" panose="020B0604020202020204" pitchFamily="34" charset="0"/>
              </a:rPr>
              <a:t>Records not otherwise required to be retained </a:t>
            </a:r>
          </a:p>
          <a:p>
            <a:pPr lvl="1"/>
            <a:r>
              <a:rPr lang="en-US" dirty="0" smtClean="0">
                <a:latin typeface="Arial" panose="020B0604020202020204" pitchFamily="34" charset="0"/>
                <a:cs typeface="Arial" panose="020B0604020202020204" pitchFamily="34" charset="0"/>
              </a:rPr>
              <a:t>and are held by volunteers who </a:t>
            </a:r>
          </a:p>
          <a:p>
            <a:pPr lvl="2"/>
            <a:r>
              <a:rPr lang="en-US" dirty="0" smtClean="0">
                <a:latin typeface="Arial" panose="020B0604020202020204" pitchFamily="34" charset="0"/>
                <a:cs typeface="Arial" panose="020B0604020202020204" pitchFamily="34" charset="0"/>
              </a:rPr>
              <a:t>(a) do not serve in an administrative capacity, </a:t>
            </a:r>
          </a:p>
          <a:p>
            <a:pPr lvl="2"/>
            <a:r>
              <a:rPr lang="en-US" dirty="0" smtClean="0">
                <a:latin typeface="Arial" panose="020B0604020202020204" pitchFamily="34" charset="0"/>
                <a:cs typeface="Arial" panose="020B0604020202020204" pitchFamily="34" charset="0"/>
              </a:rPr>
              <a:t>(b) have not been appointed by the agency to an agency board, commission or internship, and </a:t>
            </a:r>
          </a:p>
          <a:p>
            <a:pPr lvl="2"/>
            <a:r>
              <a:rPr lang="en-US" dirty="0" smtClean="0">
                <a:latin typeface="Arial" panose="020B0604020202020204" pitchFamily="34" charset="0"/>
                <a:cs typeface="Arial" panose="020B0604020202020204" pitchFamily="34" charset="0"/>
              </a:rPr>
              <a:t>(c) do not have a supervisory role or delegated agency authority.</a:t>
            </a:r>
          </a:p>
          <a:p>
            <a:r>
              <a:rPr lang="en-US" dirty="0" smtClean="0">
                <a:latin typeface="Arial" panose="020B0604020202020204" pitchFamily="34" charset="0"/>
                <a:cs typeface="Arial" panose="020B0604020202020204" pitchFamily="34" charset="0"/>
              </a:rPr>
              <a:t>Change effective July 23, 2017.</a:t>
            </a:r>
          </a:p>
          <a:p>
            <a:endParaRPr lang="en-US" dirty="0">
              <a:latin typeface="Arial" panose="020B0604020202020204" pitchFamily="34" charset="0"/>
              <a:cs typeface="Arial" panose="020B0604020202020204" pitchFamily="34" charset="0"/>
            </a:endParaRPr>
          </a:p>
          <a:p>
            <a:pPr marL="114300" indent="0">
              <a:buNone/>
            </a:pPr>
            <a:r>
              <a:rPr lang="en-US" sz="1600" i="1" dirty="0">
                <a:latin typeface="Arial" panose="020B0604020202020204" pitchFamily="34" charset="0"/>
                <a:cs typeface="Arial" panose="020B0604020202020204" pitchFamily="34" charset="0"/>
              </a:rPr>
              <a:t>~ RCW </a:t>
            </a:r>
            <a:r>
              <a:rPr lang="en-US" sz="1600" i="1" dirty="0" smtClean="0">
                <a:latin typeface="Arial" panose="020B0604020202020204" pitchFamily="34" charset="0"/>
                <a:cs typeface="Arial" panose="020B0604020202020204" pitchFamily="34" charset="0"/>
              </a:rPr>
              <a:t>42.56.010(3)</a:t>
            </a:r>
            <a:endParaRPr lang="en-US" sz="1600" i="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076" y="4876800"/>
            <a:ext cx="2998996" cy="174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Image result for new"/>
          <p:cNvSpPr>
            <a:spLocks noChangeAspect="1" noChangeArrowheads="1"/>
          </p:cNvSpPr>
          <p:nvPr/>
        </p:nvSpPr>
        <p:spPr bwMode="auto">
          <a:xfrm>
            <a:off x="63500" y="-746125"/>
            <a:ext cx="2847975"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988" y="228600"/>
            <a:ext cx="197969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9B6DA2BE-93A6-4C0E-BC3B-5C91D8DE6623}" type="slidenum">
              <a:rPr lang="en-US" smtClean="0"/>
              <a:pPr>
                <a:defRPr/>
              </a:pPr>
              <a:t>47</a:t>
            </a:fld>
            <a:endParaRPr lang="en-US" dirty="0"/>
          </a:p>
        </p:txBody>
      </p:sp>
    </p:spTree>
    <p:extLst>
      <p:ext uri="{BB962C8B-B14F-4D97-AF65-F5344CB8AC3E}">
        <p14:creationId xmlns:p14="http://schemas.microsoft.com/office/powerpoint/2010/main" val="1665723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0"/>
            <a:ext cx="6553199" cy="584775"/>
          </a:xfrm>
          <a:prstGeom prst="rect">
            <a:avLst/>
          </a:prstGeom>
        </p:spPr>
        <p:txBody>
          <a:bodyPr wrap="square">
            <a:spAutoFit/>
          </a:bodyPr>
          <a:lstStyle/>
          <a:p>
            <a:r>
              <a:rPr lang="en-US" sz="3200" b="1" dirty="0" smtClean="0">
                <a:solidFill>
                  <a:schemeClr val="tx2"/>
                </a:solidFill>
                <a:latin typeface="Arial" panose="020B0604020202020204" pitchFamily="34" charset="0"/>
                <a:cs typeface="Arial" panose="020B0604020202020204" pitchFamily="34" charset="0"/>
              </a:rPr>
              <a:t>Public Record</a:t>
            </a:r>
            <a:endParaRPr lang="en-US" sz="3200" b="1" dirty="0">
              <a:solidFill>
                <a:schemeClr val="tx2"/>
              </a:solidFill>
            </a:endParaRPr>
          </a:p>
        </p:txBody>
      </p:sp>
      <p:sp>
        <p:nvSpPr>
          <p:cNvPr id="5" name="Rectangle 4"/>
          <p:cNvSpPr/>
          <p:nvPr/>
        </p:nvSpPr>
        <p:spPr>
          <a:xfrm>
            <a:off x="381000" y="1143000"/>
            <a:ext cx="7620000" cy="5983176"/>
          </a:xfrm>
          <a:prstGeom prst="rect">
            <a:avLst/>
          </a:prstGeom>
        </p:spPr>
        <p:txBody>
          <a:bodyPr wrap="square">
            <a:spAutoFit/>
          </a:bodyPr>
          <a:lstStyle/>
          <a:p>
            <a:pPr eaLnBrk="1" fontAlgn="auto" hangingPunct="1">
              <a:lnSpc>
                <a:spcPct val="120000"/>
              </a:lnSpc>
              <a:spcBef>
                <a:spcPts val="0"/>
              </a:spcBef>
              <a:spcAft>
                <a:spcPts val="0"/>
              </a:spcAft>
              <a:defRPr/>
            </a:pPr>
            <a:r>
              <a:rPr lang="en-US" sz="2400" dirty="0" smtClean="0"/>
              <a:t> “</a:t>
            </a:r>
            <a:r>
              <a:rPr lang="en-US" sz="2400" b="1" dirty="0" smtClean="0">
                <a:solidFill>
                  <a:srgbClr val="FF0000"/>
                </a:solidFill>
              </a:rPr>
              <a:t>Public record</a:t>
            </a:r>
            <a:r>
              <a:rPr lang="en-US" sz="2400" dirty="0" smtClean="0"/>
              <a:t>” means: </a:t>
            </a:r>
            <a:endParaRPr lang="en-US" sz="2400"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dirty="0" smtClean="0">
                <a:latin typeface="Arial" pitchFamily="34" charset="0"/>
                <a:cs typeface="Arial" pitchFamily="34" charset="0"/>
              </a:rPr>
              <a:t>any </a:t>
            </a:r>
            <a:r>
              <a:rPr lang="en-US" sz="2400" b="1" u="sng" dirty="0">
                <a:latin typeface="Arial" pitchFamily="34" charset="0"/>
                <a:cs typeface="Arial" pitchFamily="34" charset="0"/>
              </a:rPr>
              <a:t>writing</a:t>
            </a:r>
            <a:r>
              <a:rPr lang="en-US" sz="2400" b="1" dirty="0">
                <a:latin typeface="Arial" pitchFamily="34" charset="0"/>
                <a:cs typeface="Arial" pitchFamily="34" charset="0"/>
              </a:rPr>
              <a:t> </a:t>
            </a:r>
            <a:endParaRPr lang="en-US" sz="2400" b="1"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dirty="0" smtClean="0">
                <a:latin typeface="Arial" pitchFamily="34" charset="0"/>
                <a:cs typeface="Arial" pitchFamily="34" charset="0"/>
              </a:rPr>
              <a:t>containing </a:t>
            </a:r>
            <a:r>
              <a:rPr lang="en-US" sz="2400" b="1" dirty="0">
                <a:latin typeface="Arial" pitchFamily="34" charset="0"/>
                <a:cs typeface="Arial" pitchFamily="34" charset="0"/>
              </a:rPr>
              <a:t>information </a:t>
            </a:r>
            <a:endParaRPr lang="en-US" sz="2400" b="1"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dirty="0" smtClean="0">
                <a:latin typeface="Arial" pitchFamily="34" charset="0"/>
                <a:cs typeface="Arial" pitchFamily="34" charset="0"/>
              </a:rPr>
              <a:t>relating </a:t>
            </a:r>
            <a:r>
              <a:rPr lang="en-US" sz="2400" b="1" dirty="0">
                <a:latin typeface="Arial" pitchFamily="34" charset="0"/>
                <a:cs typeface="Arial" pitchFamily="34" charset="0"/>
              </a:rPr>
              <a:t>to </a:t>
            </a:r>
            <a:endParaRPr lang="en-US" sz="2400" b="1"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dirty="0" smtClean="0">
                <a:latin typeface="Arial" pitchFamily="34" charset="0"/>
                <a:cs typeface="Arial" pitchFamily="34" charset="0"/>
              </a:rPr>
              <a:t>the </a:t>
            </a:r>
            <a:r>
              <a:rPr lang="en-US" sz="2400" b="1" dirty="0">
                <a:latin typeface="Arial" pitchFamily="34" charset="0"/>
                <a:cs typeface="Arial" pitchFamily="34" charset="0"/>
              </a:rPr>
              <a:t>conduct of government or </a:t>
            </a:r>
            <a:endParaRPr lang="en-US" sz="2400" b="1"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dirty="0" smtClean="0">
                <a:latin typeface="Arial" pitchFamily="34" charset="0"/>
                <a:cs typeface="Arial" pitchFamily="34" charset="0"/>
              </a:rPr>
              <a:t>the </a:t>
            </a:r>
            <a:r>
              <a:rPr lang="en-US" sz="2400" b="1" dirty="0">
                <a:latin typeface="Arial" pitchFamily="34" charset="0"/>
                <a:cs typeface="Arial" pitchFamily="34" charset="0"/>
              </a:rPr>
              <a:t>performance of any governmental or proprietary function </a:t>
            </a:r>
            <a:endParaRPr lang="en-US" sz="2400" b="1"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u="sng" dirty="0" smtClean="0">
                <a:latin typeface="Arial" pitchFamily="34" charset="0"/>
                <a:cs typeface="Arial" pitchFamily="34" charset="0"/>
              </a:rPr>
              <a:t>prepared</a:t>
            </a:r>
            <a:r>
              <a:rPr lang="en-US" sz="2400" b="1" u="sng" dirty="0">
                <a:latin typeface="Arial" pitchFamily="34" charset="0"/>
                <a:cs typeface="Arial" pitchFamily="34" charset="0"/>
              </a:rPr>
              <a:t>, owned, used, or retained</a:t>
            </a:r>
            <a:r>
              <a:rPr lang="en-US" sz="2400" b="1" dirty="0">
                <a:latin typeface="Arial" pitchFamily="34" charset="0"/>
                <a:cs typeface="Arial" pitchFamily="34" charset="0"/>
              </a:rPr>
              <a:t> </a:t>
            </a:r>
            <a:endParaRPr lang="en-US" sz="2400" b="1"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dirty="0" smtClean="0">
                <a:latin typeface="Arial" pitchFamily="34" charset="0"/>
                <a:cs typeface="Arial" pitchFamily="34" charset="0"/>
              </a:rPr>
              <a:t>by </a:t>
            </a:r>
            <a:r>
              <a:rPr lang="en-US" sz="2400" b="1" dirty="0">
                <a:latin typeface="Arial" pitchFamily="34" charset="0"/>
                <a:cs typeface="Arial" pitchFamily="34" charset="0"/>
              </a:rPr>
              <a:t>any state or local agency </a:t>
            </a:r>
            <a:endParaRPr lang="en-US" sz="2400" b="1" dirty="0" smtClean="0">
              <a:latin typeface="Arial" pitchFamily="34" charset="0"/>
              <a:cs typeface="Arial" pitchFamily="34" charset="0"/>
            </a:endParaRPr>
          </a:p>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b="1" dirty="0" smtClean="0">
                <a:latin typeface="Arial" pitchFamily="34" charset="0"/>
                <a:cs typeface="Arial" pitchFamily="34" charset="0"/>
              </a:rPr>
              <a:t>regardless </a:t>
            </a:r>
            <a:r>
              <a:rPr lang="en-US" sz="2400" b="1" dirty="0">
                <a:latin typeface="Arial" pitchFamily="34" charset="0"/>
                <a:cs typeface="Arial" pitchFamily="34" charset="0"/>
              </a:rPr>
              <a:t>of physical form or characteristics</a:t>
            </a:r>
            <a:r>
              <a:rPr lang="en-US" sz="2400" dirty="0">
                <a:latin typeface="Arial" pitchFamily="34" charset="0"/>
                <a:cs typeface="Arial" pitchFamily="34" charset="0"/>
              </a:rPr>
              <a:t>.” </a:t>
            </a:r>
          </a:p>
          <a:p>
            <a:pPr marL="0" indent="0" eaLnBrk="1" fontAlgn="auto" hangingPunct="1">
              <a:lnSpc>
                <a:spcPct val="120000"/>
              </a:lnSpc>
              <a:spcBef>
                <a:spcPts val="0"/>
              </a:spcBef>
              <a:spcAft>
                <a:spcPts val="0"/>
              </a:spcAft>
              <a:defRPr/>
            </a:pPr>
            <a:r>
              <a:rPr lang="en-US" sz="2400" dirty="0" smtClean="0">
                <a:latin typeface="Arial" pitchFamily="34" charset="0"/>
                <a:cs typeface="Arial" pitchFamily="34" charset="0"/>
              </a:rPr>
              <a:t>   </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RCW </a:t>
            </a:r>
            <a:r>
              <a:rPr lang="en-US" i="1" dirty="0" smtClean="0">
                <a:latin typeface="Arial" panose="020B0604020202020204" pitchFamily="34" charset="0"/>
                <a:cs typeface="Arial" panose="020B0604020202020204" pitchFamily="34" charset="0"/>
              </a:rPr>
              <a:t>42.56.010</a:t>
            </a:r>
            <a:endParaRPr lang="en-US" dirty="0" smtClean="0"/>
          </a:p>
          <a:p>
            <a:pPr eaLnBrk="1" fontAlgn="auto" hangingPunct="1">
              <a:spcAft>
                <a:spcPts val="0"/>
              </a:spcAft>
              <a:defRPr/>
            </a:pPr>
            <a:endParaRPr lang="en-US" sz="2400" dirty="0" smtClean="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96057"/>
            <a:ext cx="17716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48</a:t>
            </a:fld>
            <a:endParaRPr lang="en-US" dirty="0"/>
          </a:p>
        </p:txBody>
      </p:sp>
    </p:spTree>
    <p:extLst>
      <p:ext uri="{BB962C8B-B14F-4D97-AF65-F5344CB8AC3E}">
        <p14:creationId xmlns:p14="http://schemas.microsoft.com/office/powerpoint/2010/main" val="1108496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0"/>
            <a:ext cx="6553199" cy="584775"/>
          </a:xfrm>
          <a:prstGeom prst="rect">
            <a:avLst/>
          </a:prstGeom>
        </p:spPr>
        <p:txBody>
          <a:bodyPr wrap="square">
            <a:spAutoFit/>
          </a:bodyPr>
          <a:lstStyle/>
          <a:p>
            <a:r>
              <a:rPr lang="en-US" sz="3200" b="1" dirty="0" smtClean="0">
                <a:solidFill>
                  <a:schemeClr val="tx2"/>
                </a:solidFill>
                <a:latin typeface="Arial" panose="020B0604020202020204" pitchFamily="34" charset="0"/>
                <a:cs typeface="Arial" panose="020B0604020202020204" pitchFamily="34" charset="0"/>
              </a:rPr>
              <a:t>Writing</a:t>
            </a:r>
            <a:endParaRPr lang="en-US" sz="3200" b="1" dirty="0">
              <a:solidFill>
                <a:schemeClr val="tx2"/>
              </a:solidFill>
            </a:endParaRPr>
          </a:p>
        </p:txBody>
      </p:sp>
      <p:sp>
        <p:nvSpPr>
          <p:cNvPr id="5" name="Rectangle 4"/>
          <p:cNvSpPr/>
          <p:nvPr/>
        </p:nvSpPr>
        <p:spPr>
          <a:xfrm>
            <a:off x="381000" y="1143000"/>
            <a:ext cx="7620000" cy="5059847"/>
          </a:xfrm>
          <a:prstGeom prst="rect">
            <a:avLst/>
          </a:prstGeom>
        </p:spPr>
        <p:txBody>
          <a:bodyPr wrap="square">
            <a:spAutoFit/>
          </a:bodyPr>
          <a:lstStyle/>
          <a:p>
            <a:pPr marL="342900" indent="-342900" eaLnBrk="1" fontAlgn="auto" hangingPunct="1">
              <a:lnSpc>
                <a:spcPct val="120000"/>
              </a:lnSpc>
              <a:spcBef>
                <a:spcPts val="0"/>
              </a:spcBef>
              <a:spcAft>
                <a:spcPts val="0"/>
              </a:spcAft>
              <a:buFont typeface="Arial" panose="020B0604020202020204" pitchFamily="34" charset="0"/>
              <a:buChar char="•"/>
              <a:defRPr/>
            </a:pPr>
            <a:r>
              <a:rPr lang="en-US" sz="2400" dirty="0" smtClean="0"/>
              <a:t> </a:t>
            </a:r>
            <a:r>
              <a:rPr lang="en-US" dirty="0" smtClean="0"/>
              <a:t>“</a:t>
            </a:r>
            <a:r>
              <a:rPr lang="en-US" b="1" dirty="0" smtClean="0">
                <a:solidFill>
                  <a:srgbClr val="FF0000"/>
                </a:solidFill>
              </a:rPr>
              <a:t>Writing</a:t>
            </a:r>
            <a:r>
              <a:rPr lang="en-US" dirty="0" smtClean="0"/>
              <a:t>” includes “handwriting</a:t>
            </a:r>
            <a:r>
              <a:rPr lang="en-US" dirty="0"/>
              <a:t>, typewriting, printing, photostating, photographing, and </a:t>
            </a:r>
            <a:r>
              <a:rPr lang="en-US" b="1" dirty="0">
                <a:solidFill>
                  <a:srgbClr val="FF0000"/>
                </a:solidFill>
              </a:rPr>
              <a:t>every other means of recording any form of communication</a:t>
            </a:r>
            <a:r>
              <a:rPr lang="en-US" dirty="0"/>
              <a:t> or representation including, but not limited to, letters, words, pictures, sounds, or symbols, or combination thereof, and all papers, maps, magnetic or paper tapes, photographic films and prints, motion picture, film and video recordings, magnetic or punched cards, discs, drums, diskettes, sound recordings, and other documents including existing data compilations from which information may be obtained or translated</a:t>
            </a:r>
            <a:r>
              <a:rPr lang="en-US" dirty="0" smtClean="0"/>
              <a:t>.”</a:t>
            </a:r>
            <a:endParaRPr lang="en-US" dirty="0">
              <a:latin typeface="Arial" pitchFamily="34" charset="0"/>
              <a:cs typeface="Arial" pitchFamily="34" charset="0"/>
            </a:endParaRPr>
          </a:p>
          <a:p>
            <a:pPr marL="0" indent="0" eaLnBrk="1" fontAlgn="auto" hangingPunct="1">
              <a:lnSpc>
                <a:spcPct val="120000"/>
              </a:lnSpc>
              <a:spcBef>
                <a:spcPts val="0"/>
              </a:spcBef>
              <a:spcAft>
                <a:spcPts val="0"/>
              </a:spcAft>
              <a:defRPr/>
            </a:pPr>
            <a:r>
              <a:rPr lang="en-US" dirty="0" smtClean="0">
                <a:latin typeface="Arial" pitchFamily="34" charset="0"/>
                <a:cs typeface="Arial" pitchFamily="34" charset="0"/>
              </a:rPr>
              <a:t>   </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RCW </a:t>
            </a:r>
            <a:r>
              <a:rPr lang="en-US" i="1" dirty="0" smtClean="0">
                <a:latin typeface="Arial" panose="020B0604020202020204" pitchFamily="34" charset="0"/>
                <a:cs typeface="Arial" panose="020B0604020202020204" pitchFamily="34" charset="0"/>
              </a:rPr>
              <a:t>42.56.010</a:t>
            </a:r>
          </a:p>
          <a:p>
            <a:pPr marL="0" indent="0" eaLnBrk="1" fontAlgn="auto" hangingPunct="1">
              <a:lnSpc>
                <a:spcPct val="120000"/>
              </a:lnSpc>
              <a:spcBef>
                <a:spcPts val="0"/>
              </a:spcBef>
              <a:spcAft>
                <a:spcPts val="0"/>
              </a:spcAft>
              <a:defRPr/>
            </a:pPr>
            <a:endParaRPr lang="en-US" dirty="0" smtClean="0"/>
          </a:p>
          <a:p>
            <a:pPr marL="342900" indent="-342900" eaLnBrk="1" fontAlgn="auto" hangingPunct="1">
              <a:spcAft>
                <a:spcPts val="0"/>
              </a:spcAft>
              <a:buFont typeface="Arial" panose="020B0604020202020204" pitchFamily="34" charset="0"/>
              <a:buChar char="•"/>
              <a:defRPr/>
            </a:pPr>
            <a:r>
              <a:rPr lang="en-US" dirty="0" smtClean="0"/>
              <a:t>So, “</a:t>
            </a:r>
            <a:r>
              <a:rPr lang="en-US" b="1" dirty="0" smtClean="0"/>
              <a:t>public record</a:t>
            </a:r>
            <a:r>
              <a:rPr lang="en-US" dirty="0" smtClean="0"/>
              <a:t>” is </a:t>
            </a:r>
            <a:r>
              <a:rPr lang="en-US" b="1" u="sng" dirty="0" smtClean="0">
                <a:solidFill>
                  <a:srgbClr val="006600"/>
                </a:solidFill>
              </a:rPr>
              <a:t>broadly defined</a:t>
            </a:r>
            <a:r>
              <a:rPr lang="en-US" dirty="0" smtClean="0"/>
              <a:t>.</a:t>
            </a:r>
          </a:p>
          <a:p>
            <a:pPr eaLnBrk="1" fontAlgn="auto" hangingPunct="1">
              <a:spcAft>
                <a:spcPts val="0"/>
              </a:spcAft>
              <a:defRPr/>
            </a:pPr>
            <a:endParaRPr lang="en-US" dirty="0" smtClean="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dirty="0"/>
          </a:p>
        </p:txBody>
      </p:sp>
      <p:pic>
        <p:nvPicPr>
          <p:cNvPr id="6" name="Picture 5" descr="C:\Users\nancyk1\AppData\Local\Microsoft\Windows\Temporary Internet Files\Content.IE5\ME0RZHND\MC9002815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743" y="5432425"/>
            <a:ext cx="81438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nancyk1\AppData\Local\Microsoft\Windows\Temporary Internet Files\Content.IE5\TUCU1U30\MC90043260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42617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432425"/>
            <a:ext cx="9413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Program Files\Microsoft Office\MEDIA\CAGCAT10\j0196400.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5485606"/>
            <a:ext cx="7810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Users\nancyk1\AppData\Local\Microsoft\Windows\Temporary Internet Files\Content.IE5\ECTOY37A\MC90043477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441950"/>
            <a:ext cx="80803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nancyk1\AppData\Local\Microsoft\Windows\Temporary Internet Files\Content.IE5\TUCU1U30\MC90003004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5384006"/>
            <a:ext cx="825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Program Files\Microsoft Office\MEDIA\CAGCAT10\j019538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9118" y="5274087"/>
            <a:ext cx="1044985"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49</a:t>
            </a:fld>
            <a:endParaRPr lang="en-US" dirty="0"/>
          </a:p>
        </p:txBody>
      </p:sp>
    </p:spTree>
    <p:extLst>
      <p:ext uri="{BB962C8B-B14F-4D97-AF65-F5344CB8AC3E}">
        <p14:creationId xmlns:p14="http://schemas.microsoft.com/office/powerpoint/2010/main" val="834660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1143000"/>
          </a:xfrm>
        </p:spPr>
        <p:txBody>
          <a:bodyPr/>
          <a:lstStyle/>
          <a:p>
            <a:pPr>
              <a:defRPr/>
            </a:pPr>
            <a:r>
              <a:rPr lang="en-US" sz="3200" b="1" dirty="0" smtClean="0">
                <a:latin typeface="Arial" panose="020B0604020202020204" pitchFamily="34" charset="0"/>
                <a:cs typeface="Arial" panose="020B0604020202020204" pitchFamily="34" charset="0"/>
              </a:rPr>
              <a:t>U.S. History – Watergate – 1970s</a:t>
            </a:r>
            <a:endParaRPr lang="en-US" sz="3200" b="1" dirty="0">
              <a:latin typeface="Arial" panose="020B0604020202020204" pitchFamily="34" charset="0"/>
              <a:cs typeface="Arial" panose="020B0604020202020204" pitchFamily="34" charset="0"/>
            </a:endParaRPr>
          </a:p>
        </p:txBody>
      </p:sp>
      <p:sp>
        <p:nvSpPr>
          <p:cNvPr id="14340" name="Rectangle 3"/>
          <p:cNvSpPr>
            <a:spLocks noChangeArrowheads="1"/>
          </p:cNvSpPr>
          <p:nvPr/>
        </p:nvSpPr>
        <p:spPr bwMode="auto">
          <a:xfrm>
            <a:off x="609600" y="12954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r>
              <a:rPr lang="en-US" altLang="en-US" sz="1800" dirty="0">
                <a:latin typeface="Arial" panose="020B0604020202020204" pitchFamily="34" charset="0"/>
              </a:rPr>
              <a:t>In 1974, after the Watergate scandal, FOIA was amended to force greater federal agency compliance.</a:t>
            </a:r>
          </a:p>
        </p:txBody>
      </p:sp>
      <p:pic>
        <p:nvPicPr>
          <p:cNvPr id="1434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5334000"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9C3A130-C55C-437C-8CC6-DB69EB81CFC8}" type="slidenum">
              <a:rPr lang="en-US" smtClean="0"/>
              <a:pPr>
                <a:defRPr/>
              </a:pPr>
              <a:t>5</a:t>
            </a:fld>
            <a:endParaRPr lang="en-US" dirty="0"/>
          </a:p>
        </p:txBody>
      </p:sp>
    </p:spTree>
    <p:extLst>
      <p:ext uri="{BB962C8B-B14F-4D97-AF65-F5344CB8AC3E}">
        <p14:creationId xmlns:p14="http://schemas.microsoft.com/office/powerpoint/2010/main" val="1331519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7391400" cy="2800767"/>
          </a:xfrm>
          <a:prstGeom prst="rect">
            <a:avLst/>
          </a:prstGeom>
          <a:noFill/>
        </p:spPr>
        <p:txBody>
          <a:bodyPr wrap="square" rtlCol="0">
            <a:spAutoFit/>
          </a:bodyPr>
          <a:lstStyle/>
          <a:p>
            <a:r>
              <a:rPr lang="en-US" sz="3200" b="1" i="1" dirty="0" smtClean="0">
                <a:solidFill>
                  <a:schemeClr val="tx2"/>
                </a:solidFill>
              </a:rPr>
              <a:t>Note:</a:t>
            </a:r>
            <a:r>
              <a:rPr lang="en-US" sz="3200" b="1" dirty="0" smtClean="0">
                <a:solidFill>
                  <a:schemeClr val="tx2"/>
                </a:solidFill>
              </a:rPr>
              <a:t>  Public Records Include…</a:t>
            </a:r>
            <a:endParaRPr lang="en-US" sz="3200" b="1" dirty="0">
              <a:solidFill>
                <a:schemeClr val="tx2"/>
              </a:solidFill>
            </a:endParaRPr>
          </a:p>
          <a:p>
            <a:endParaRPr lang="en-US" dirty="0" smtClean="0"/>
          </a:p>
          <a:p>
            <a:endParaRPr lang="en-US" dirty="0"/>
          </a:p>
          <a:p>
            <a:r>
              <a:rPr lang="en-US" dirty="0" smtClean="0"/>
              <a:t>…records of agency business when they are created or retained by agency employees or officials on </a:t>
            </a:r>
            <a:r>
              <a:rPr lang="en-US" b="1" dirty="0" smtClean="0">
                <a:solidFill>
                  <a:srgbClr val="FF0000"/>
                </a:solidFill>
              </a:rPr>
              <a:t>home computers or devices, or in non-agency email accounts or files.  </a:t>
            </a:r>
          </a:p>
          <a:p>
            <a:endParaRPr lang="en-US" dirty="0"/>
          </a:p>
          <a:p>
            <a:endParaRPr lang="en-US" dirty="0" smtClean="0"/>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60317"/>
            <a:ext cx="2088219" cy="220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609" y="2865184"/>
            <a:ext cx="2431247" cy="179087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5029200"/>
            <a:ext cx="3826770" cy="16254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823" y="2683849"/>
            <a:ext cx="1659551" cy="165955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600" y="4630511"/>
            <a:ext cx="1738517" cy="2070880"/>
          </a:xfrm>
          <a:prstGeom prst="rect">
            <a:avLst/>
          </a:prstGeom>
        </p:spPr>
      </p:pic>
      <p:sp>
        <p:nvSpPr>
          <p:cNvPr id="8" name="Slide Number Placeholder 7"/>
          <p:cNvSpPr>
            <a:spLocks noGrp="1"/>
          </p:cNvSpPr>
          <p:nvPr>
            <p:ph type="sldNum" sz="quarter" idx="12"/>
          </p:nvPr>
        </p:nvSpPr>
        <p:spPr/>
        <p:txBody>
          <a:bodyPr/>
          <a:lstStyle/>
          <a:p>
            <a:pPr>
              <a:defRPr/>
            </a:pPr>
            <a:fld id="{EF2816D2-2B78-4474-9B8D-855FCEEE2473}" type="slidenum">
              <a:rPr lang="en-US" smtClean="0"/>
              <a:pPr>
                <a:defRPr/>
              </a:pPr>
              <a:t>50</a:t>
            </a:fld>
            <a:endParaRPr lang="en-US" dirty="0"/>
          </a:p>
        </p:txBody>
      </p:sp>
    </p:spTree>
    <p:extLst>
      <p:ext uri="{BB962C8B-B14F-4D97-AF65-F5344CB8AC3E}">
        <p14:creationId xmlns:p14="http://schemas.microsoft.com/office/powerpoint/2010/main" val="1154811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696200" cy="914400"/>
          </a:xfrm>
        </p:spPr>
        <p:txBody>
          <a:bodyPr/>
          <a:lstStyle/>
          <a:p>
            <a:r>
              <a:rPr lang="en-US" sz="3200" b="1" dirty="0" smtClean="0">
                <a:latin typeface="Arial" panose="020B0604020202020204" pitchFamily="34" charset="0"/>
                <a:cs typeface="Arial" panose="020B0604020202020204" pitchFamily="34" charset="0"/>
              </a:rPr>
              <a:t>Text Messages (“Scope of Employment”) - </a:t>
            </a:r>
            <a:r>
              <a:rPr lang="en-US" sz="3200" b="1" i="1" dirty="0" smtClean="0">
                <a:latin typeface="Arial" panose="020B0604020202020204" pitchFamily="34" charset="0"/>
                <a:cs typeface="Arial" panose="020B0604020202020204" pitchFamily="34" charset="0"/>
              </a:rPr>
              <a:t>Nissen v. Pierce County </a:t>
            </a:r>
            <a:r>
              <a:rPr lang="en-US" sz="1800" b="1" dirty="0" smtClean="0">
                <a:latin typeface="Arial" panose="020B0604020202020204" pitchFamily="34" charset="0"/>
                <a:cs typeface="Arial" panose="020B0604020202020204" pitchFamily="34" charset="0"/>
              </a:rPr>
              <a:t>(Aug. 2015)</a:t>
            </a:r>
            <a:br>
              <a:rPr lang="en-US" sz="18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600200"/>
            <a:ext cx="7772400" cy="4800600"/>
          </a:xfrm>
        </p:spPr>
        <p:txBody>
          <a:bodyPr>
            <a:normAutofit lnSpcReduction="10000"/>
          </a:bodyPr>
          <a:lstStyle/>
          <a:p>
            <a:pPr lvl="0"/>
            <a:r>
              <a:rPr lang="en-US" sz="2400" b="1" dirty="0">
                <a:solidFill>
                  <a:srgbClr val="FF0000"/>
                </a:solidFill>
                <a:latin typeface="Arial" panose="020B0604020202020204" pitchFamily="34" charset="0"/>
                <a:cs typeface="Arial" panose="020B0604020202020204" pitchFamily="34" charset="0"/>
              </a:rPr>
              <a:t>Text messages sent and received by a </a:t>
            </a:r>
            <a:endParaRPr lang="en-US" sz="2400" b="1" dirty="0" smtClean="0">
              <a:solidFill>
                <a:srgbClr val="FF0000"/>
              </a:solidFill>
              <a:latin typeface="Arial" panose="020B0604020202020204" pitchFamily="34" charset="0"/>
              <a:cs typeface="Arial" panose="020B0604020202020204" pitchFamily="34" charset="0"/>
            </a:endParaRPr>
          </a:p>
          <a:p>
            <a:pPr marL="114300" lvl="0" indent="0">
              <a:buNone/>
            </a:pPr>
            <a:r>
              <a:rPr lang="en-US" sz="2400" b="1" dirty="0" smtClean="0">
                <a:solidFill>
                  <a:srgbClr val="FF0000"/>
                </a:solidFill>
                <a:latin typeface="Arial" panose="020B0604020202020204" pitchFamily="34" charset="0"/>
                <a:cs typeface="Arial" panose="020B0604020202020204" pitchFamily="34" charset="0"/>
              </a:rPr>
              <a:t>   public </a:t>
            </a:r>
            <a:r>
              <a:rPr lang="en-US" sz="2400" b="1" dirty="0">
                <a:solidFill>
                  <a:srgbClr val="FF0000"/>
                </a:solidFill>
                <a:latin typeface="Arial" panose="020B0604020202020204" pitchFamily="34" charset="0"/>
                <a:cs typeface="Arial" panose="020B0604020202020204" pitchFamily="34" charset="0"/>
              </a:rPr>
              <a:t>employee in the employee’s official </a:t>
            </a:r>
            <a:endParaRPr lang="en-US" sz="2400" b="1" dirty="0" smtClean="0">
              <a:solidFill>
                <a:srgbClr val="FF0000"/>
              </a:solidFill>
              <a:latin typeface="Arial" panose="020B0604020202020204" pitchFamily="34" charset="0"/>
              <a:cs typeface="Arial" panose="020B0604020202020204" pitchFamily="34" charset="0"/>
            </a:endParaRPr>
          </a:p>
          <a:p>
            <a:pPr marL="114300" lvl="0" indent="0">
              <a:buNone/>
            </a:pPr>
            <a:r>
              <a:rPr lang="en-US" sz="2400" b="1" dirty="0" smtClean="0">
                <a:solidFill>
                  <a:srgbClr val="FF0000"/>
                </a:solidFill>
                <a:latin typeface="Arial" panose="020B0604020202020204" pitchFamily="34" charset="0"/>
                <a:cs typeface="Arial" panose="020B0604020202020204" pitchFamily="34" charset="0"/>
              </a:rPr>
              <a:t>   capacity </a:t>
            </a:r>
            <a:r>
              <a:rPr lang="en-US" sz="2400" b="1" dirty="0">
                <a:solidFill>
                  <a:srgbClr val="FF0000"/>
                </a:solidFill>
                <a:latin typeface="Arial" panose="020B0604020202020204" pitchFamily="34" charset="0"/>
                <a:cs typeface="Arial" panose="020B0604020202020204" pitchFamily="34" charset="0"/>
              </a:rPr>
              <a:t>are public records of the employer</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411480" lvl="1" indent="0">
              <a:buNone/>
            </a:pPr>
            <a:r>
              <a:rPr lang="en-US" sz="2400" u="sng" dirty="0" smtClean="0">
                <a:latin typeface="Arial" panose="020B0604020202020204" pitchFamily="34" charset="0"/>
                <a:cs typeface="Arial" panose="020B0604020202020204" pitchFamily="34" charset="0"/>
              </a:rPr>
              <a:t>regardless</a:t>
            </a:r>
            <a:r>
              <a:rPr lang="en-US" sz="2400" dirty="0" smtClean="0">
                <a:latin typeface="Arial" panose="020B0604020202020204" pitchFamily="34" charset="0"/>
                <a:cs typeface="Arial" panose="020B0604020202020204" pitchFamily="34" charset="0"/>
              </a:rPr>
              <a:t> of the public or private nature of the </a:t>
            </a:r>
            <a:r>
              <a:rPr lang="en-US" sz="2400" u="sng" dirty="0" smtClean="0">
                <a:latin typeface="Arial" panose="020B0604020202020204" pitchFamily="34" charset="0"/>
                <a:cs typeface="Arial" panose="020B0604020202020204" pitchFamily="34" charset="0"/>
              </a:rPr>
              <a:t>device</a:t>
            </a:r>
            <a:r>
              <a:rPr lang="en-US" sz="2400" dirty="0" smtClean="0">
                <a:latin typeface="Arial" panose="020B0604020202020204" pitchFamily="34" charset="0"/>
                <a:cs typeface="Arial" panose="020B0604020202020204" pitchFamily="34" charset="0"/>
              </a:rPr>
              <a:t> used to create them; thus, even if the employee uses a private </a:t>
            </a:r>
            <a:r>
              <a:rPr lang="en-US" sz="2400" dirty="0">
                <a:latin typeface="Arial" panose="020B0604020202020204" pitchFamily="34" charset="0"/>
                <a:cs typeface="Arial" panose="020B0604020202020204" pitchFamily="34" charset="0"/>
              </a:rPr>
              <a:t>cell phone</a:t>
            </a:r>
            <a:r>
              <a:rPr lang="en-US" dirty="0">
                <a:latin typeface="Arial" panose="020B0604020202020204" pitchFamily="34" charset="0"/>
                <a:cs typeface="Arial" panose="020B0604020202020204" pitchFamily="34" charset="0"/>
              </a:rPr>
              <a:t>.</a:t>
            </a:r>
          </a:p>
          <a:p>
            <a:pPr lvl="0"/>
            <a:r>
              <a:rPr lang="en-US" dirty="0">
                <a:latin typeface="Arial" panose="020B0604020202020204" pitchFamily="34" charset="0"/>
                <a:cs typeface="Arial" panose="020B0604020202020204" pitchFamily="34" charset="0"/>
              </a:rPr>
              <a:t>A record that an agency employee prepares, owns, uses, or retains </a:t>
            </a:r>
            <a:r>
              <a:rPr lang="en-US" b="1" i="1" dirty="0" smtClean="0">
                <a:solidFill>
                  <a:srgbClr val="006600"/>
                </a:solidFill>
                <a:latin typeface="Arial" panose="020B0604020202020204" pitchFamily="34" charset="0"/>
                <a:cs typeface="Arial" panose="020B0604020202020204" pitchFamily="34" charset="0"/>
              </a:rPr>
              <a:t>within </a:t>
            </a:r>
            <a:r>
              <a:rPr lang="en-US" b="1" i="1" dirty="0">
                <a:solidFill>
                  <a:srgbClr val="006600"/>
                </a:solidFill>
                <a:latin typeface="Arial" panose="020B0604020202020204" pitchFamily="34" charset="0"/>
                <a:cs typeface="Arial" panose="020B0604020202020204" pitchFamily="34" charset="0"/>
              </a:rPr>
              <a:t>the scope of employment </a:t>
            </a:r>
            <a:r>
              <a:rPr lang="en-US" dirty="0">
                <a:latin typeface="Arial" panose="020B0604020202020204" pitchFamily="34" charset="0"/>
                <a:cs typeface="Arial" panose="020B0604020202020204" pitchFamily="34" charset="0"/>
              </a:rPr>
              <a:t>is a record “prepared, owned, used </a:t>
            </a:r>
            <a:r>
              <a:rPr lang="en-US" dirty="0" smtClean="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retained by a state or local agency” under the </a:t>
            </a:r>
            <a:r>
              <a:rPr lang="en-US" dirty="0" smtClean="0">
                <a:latin typeface="Arial" panose="020B0604020202020204" pitchFamily="34" charset="0"/>
                <a:cs typeface="Arial" panose="020B0604020202020204" pitchFamily="34" charset="0"/>
              </a:rPr>
              <a:t>PRA.  </a:t>
            </a:r>
          </a:p>
          <a:p>
            <a:pPr lvl="1"/>
            <a:r>
              <a:rPr lang="en-US" dirty="0" smtClean="0">
                <a:latin typeface="Arial" panose="020B0604020202020204" pitchFamily="34" charset="0"/>
                <a:cs typeface="Arial" panose="020B0604020202020204" pitchFamily="34" charset="0"/>
              </a:rPr>
              <a:t>An employee’s communication is “within the scope of employment” </a:t>
            </a:r>
            <a:r>
              <a:rPr lang="en-US" i="1" dirty="0" smtClean="0">
                <a:latin typeface="Arial" panose="020B0604020202020204" pitchFamily="34" charset="0"/>
                <a:cs typeface="Arial" panose="020B0604020202020204" pitchFamily="34" charset="0"/>
              </a:rPr>
              <a:t>when the job requires it, the employer directs it, or it furthers the employer’s interests.</a:t>
            </a:r>
          </a:p>
          <a:p>
            <a:pPr lvl="1"/>
            <a:r>
              <a:rPr lang="en-US" dirty="0" smtClean="0">
                <a:latin typeface="Arial" panose="020B0604020202020204" pitchFamily="34" charset="0"/>
                <a:cs typeface="Arial" panose="020B0604020202020204" pitchFamily="34" charset="0"/>
              </a:rPr>
              <a:t>This inquiry is always case- and record-specific.</a:t>
            </a:r>
            <a:endParaRPr lang="en-US" dirty="0">
              <a:latin typeface="Arial" panose="020B0604020202020204" pitchFamily="34" charset="0"/>
              <a:cs typeface="Arial" panose="020B0604020202020204" pitchFamily="34" charset="0"/>
            </a:endParaRPr>
          </a:p>
          <a:p>
            <a:endParaRPr 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594" y="1295400"/>
            <a:ext cx="1447800" cy="217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B6DA2BE-93A6-4C0E-BC3B-5C91D8DE6623}" type="slidenum">
              <a:rPr lang="en-US" smtClean="0"/>
              <a:pPr>
                <a:defRPr/>
              </a:pPr>
              <a:t>51</a:t>
            </a:fld>
            <a:endParaRPr lang="en-US" dirty="0"/>
          </a:p>
        </p:txBody>
      </p:sp>
    </p:spTree>
    <p:extLst>
      <p:ext uri="{BB962C8B-B14F-4D97-AF65-F5344CB8AC3E}">
        <p14:creationId xmlns:p14="http://schemas.microsoft.com/office/powerpoint/2010/main" val="3008441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48600" cy="990600"/>
          </a:xfrm>
        </p:spPr>
        <p:txBody>
          <a:bodyPr/>
          <a:lstStyle/>
          <a:p>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Call and Text Logs (“Use”)</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  - </a:t>
            </a:r>
            <a:r>
              <a:rPr lang="en-US" sz="3200" b="1" i="1" dirty="0" smtClean="0">
                <a:latin typeface="Arial" panose="020B0604020202020204" pitchFamily="34" charset="0"/>
                <a:cs typeface="Arial" panose="020B0604020202020204" pitchFamily="34" charset="0"/>
              </a:rPr>
              <a:t>Nissen </a:t>
            </a:r>
            <a:r>
              <a:rPr lang="en-US" sz="3200" b="1" i="1" dirty="0">
                <a:latin typeface="Arial" panose="020B0604020202020204" pitchFamily="34" charset="0"/>
                <a:cs typeface="Arial" panose="020B0604020202020204" pitchFamily="34" charset="0"/>
              </a:rPr>
              <a:t>v. Pierce County</a:t>
            </a:r>
            <a:br>
              <a:rPr lang="en-US" sz="3200" b="1" i="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7620000" cy="5181600"/>
          </a:xfrm>
        </p:spPr>
        <p:txBody>
          <a:bodyPr/>
          <a:lstStyle/>
          <a:p>
            <a:pPr lvl="0"/>
            <a:r>
              <a:rPr lang="en-US" dirty="0">
                <a:latin typeface="Arial" panose="020B0604020202020204" pitchFamily="34" charset="0"/>
                <a:cs typeface="Arial" panose="020B0604020202020204" pitchFamily="34" charset="0"/>
              </a:rPr>
              <a:t>For a record to be “</a:t>
            </a:r>
            <a:r>
              <a:rPr lang="en-US" b="1" dirty="0">
                <a:latin typeface="Arial" panose="020B0604020202020204" pitchFamily="34" charset="0"/>
                <a:cs typeface="Arial" panose="020B0604020202020204" pitchFamily="34" charset="0"/>
              </a:rPr>
              <a:t>used”</a:t>
            </a:r>
            <a:r>
              <a:rPr lang="en-US" dirty="0">
                <a:latin typeface="Arial" panose="020B0604020202020204" pitchFamily="34" charset="0"/>
                <a:cs typeface="Arial" panose="020B0604020202020204" pitchFamily="34" charset="0"/>
              </a:rPr>
              <a:t> by an agency it must bear a nexus with the agency’s decision-making process.  </a:t>
            </a:r>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record held by a third party, without more, is not a </a:t>
            </a:r>
            <a:r>
              <a:rPr lang="en-US" dirty="0" smtClean="0">
                <a:latin typeface="Arial" panose="020B0604020202020204" pitchFamily="34" charset="0"/>
                <a:cs typeface="Arial" panose="020B0604020202020204" pitchFamily="34" charset="0"/>
              </a:rPr>
              <a:t>“public record”, </a:t>
            </a:r>
            <a:r>
              <a:rPr lang="en-US" dirty="0">
                <a:latin typeface="Arial" panose="020B0604020202020204" pitchFamily="34" charset="0"/>
                <a:cs typeface="Arial" panose="020B0604020202020204" pitchFamily="34" charset="0"/>
              </a:rPr>
              <a:t>unless the agency “uses” it.  In this case, that applied to </a:t>
            </a:r>
            <a:r>
              <a:rPr lang="en-US" b="1" dirty="0">
                <a:solidFill>
                  <a:srgbClr val="FF0000"/>
                </a:solidFill>
                <a:latin typeface="Arial" panose="020B0604020202020204" pitchFamily="34" charset="0"/>
                <a:cs typeface="Arial" panose="020B0604020202020204" pitchFamily="34" charset="0"/>
              </a:rPr>
              <a:t>call and text logs </a:t>
            </a:r>
            <a:r>
              <a:rPr lang="en-US" dirty="0">
                <a:latin typeface="Arial" panose="020B0604020202020204" pitchFamily="34" charset="0"/>
                <a:cs typeface="Arial" panose="020B0604020202020204" pitchFamily="34" charset="0"/>
              </a:rPr>
              <a:t>at the phone service </a:t>
            </a:r>
            <a:r>
              <a:rPr lang="en-US" dirty="0" smtClean="0">
                <a:latin typeface="Arial" panose="020B0604020202020204" pitchFamily="34" charset="0"/>
                <a:cs typeface="Arial" panose="020B0604020202020204" pitchFamily="34" charset="0"/>
              </a:rPr>
              <a:t>provider which </a:t>
            </a:r>
            <a:r>
              <a:rPr lang="en-US" b="1" dirty="0" smtClean="0">
                <a:solidFill>
                  <a:srgbClr val="FF0000"/>
                </a:solidFill>
                <a:latin typeface="Arial" panose="020B0604020202020204" pitchFamily="34" charset="0"/>
                <a:cs typeface="Arial" panose="020B0604020202020204" pitchFamily="34" charset="0"/>
              </a:rPr>
              <a:t>were not used by the agency </a:t>
            </a:r>
            <a:r>
              <a:rPr lang="en-US" dirty="0" smtClean="0">
                <a:latin typeface="Arial" panose="020B0604020202020204" pitchFamily="34" charset="0"/>
                <a:cs typeface="Arial" panose="020B0604020202020204" pitchFamily="34" charset="0"/>
              </a:rPr>
              <a:t>(“the county did nothing with them”).</a:t>
            </a:r>
            <a:endParaRPr lang="en-US" dirty="0">
              <a:latin typeface="Arial" panose="020B0604020202020204" pitchFamily="34" charset="0"/>
              <a:cs typeface="Arial" panose="020B0604020202020204" pitchFamily="34" charset="0"/>
            </a:endParaRPr>
          </a:p>
          <a:p>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0"/>
            <a:ext cx="4000500" cy="278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B6DA2BE-93A6-4C0E-BC3B-5C91D8DE6623}" type="slidenum">
              <a:rPr lang="en-US" smtClean="0"/>
              <a:pPr>
                <a:defRPr/>
              </a:pPr>
              <a:t>52</a:t>
            </a:fld>
            <a:endParaRPr lang="en-US" dirty="0"/>
          </a:p>
        </p:txBody>
      </p:sp>
    </p:spTree>
    <p:extLst>
      <p:ext uri="{BB962C8B-B14F-4D97-AF65-F5344CB8AC3E}">
        <p14:creationId xmlns:p14="http://schemas.microsoft.com/office/powerpoint/2010/main" val="512158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1066800"/>
          </a:xfrm>
        </p:spPr>
        <p:txBody>
          <a:bodyPr/>
          <a:lstStyle/>
          <a:p>
            <a:r>
              <a:rPr lang="en-US" sz="3200" b="1" dirty="0" smtClean="0">
                <a:latin typeface="Arial" panose="020B0604020202020204" pitchFamily="34" charset="0"/>
                <a:cs typeface="Arial" panose="020B0604020202020204" pitchFamily="34" charset="0"/>
              </a:rPr>
              <a:t>Post-</a:t>
            </a:r>
            <a:r>
              <a:rPr lang="en-US" sz="3200" b="1" i="1" dirty="0" smtClean="0">
                <a:latin typeface="Arial" panose="020B0604020202020204" pitchFamily="34" charset="0"/>
                <a:cs typeface="Arial" panose="020B0604020202020204" pitchFamily="34" charset="0"/>
              </a:rPr>
              <a:t>Nissen  v. Pierce County</a:t>
            </a:r>
            <a:r>
              <a:rPr lang="en-US" sz="3200" b="1" dirty="0"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447800"/>
            <a:ext cx="7696200" cy="4953000"/>
          </a:xfrm>
        </p:spPr>
        <p:txBody>
          <a:bodyPr>
            <a:normAutofit/>
          </a:bodyPr>
          <a:lstStyle/>
          <a:p>
            <a:r>
              <a:rPr lang="en-US" dirty="0" smtClean="0">
                <a:latin typeface="Arial" panose="020B0604020202020204" pitchFamily="34" charset="0"/>
                <a:cs typeface="Arial" panose="020B0604020202020204" pitchFamily="34" charset="0"/>
              </a:rPr>
              <a:t>PRA requests for </a:t>
            </a:r>
            <a:r>
              <a:rPr lang="en-US" b="1" dirty="0" smtClean="0">
                <a:latin typeface="Arial" panose="020B0604020202020204" pitchFamily="34" charset="0"/>
                <a:cs typeface="Arial" panose="020B0604020202020204" pitchFamily="34" charset="0"/>
              </a:rPr>
              <a:t>public records </a:t>
            </a:r>
            <a:r>
              <a:rPr lang="en-US" dirty="0" smtClean="0">
                <a:latin typeface="Arial" panose="020B0604020202020204" pitchFamily="34" charset="0"/>
                <a:cs typeface="Arial" panose="020B0604020202020204" pitchFamily="34" charset="0"/>
              </a:rPr>
              <a:t>in a </a:t>
            </a:r>
            <a:r>
              <a:rPr lang="en-US" b="1" dirty="0" smtClean="0">
                <a:solidFill>
                  <a:srgbClr val="FF0000"/>
                </a:solidFill>
                <a:latin typeface="Arial" panose="020B0604020202020204" pitchFamily="34" charset="0"/>
                <a:cs typeface="Arial" panose="020B0604020202020204" pitchFamily="34" charset="0"/>
              </a:rPr>
              <a:t>local elected official’s personal residence, on a personal computer, and in a personal email account (2016); </a:t>
            </a:r>
            <a:r>
              <a:rPr lang="en-US" dirty="0" smtClean="0">
                <a:latin typeface="Arial" panose="020B0604020202020204" pitchFamily="34" charset="0"/>
                <a:cs typeface="Arial" panose="020B0604020202020204" pitchFamily="34" charset="0"/>
              </a:rPr>
              <a:t>and </a:t>
            </a:r>
            <a:r>
              <a:rPr lang="en-US" b="1" dirty="0" smtClean="0">
                <a:solidFill>
                  <a:srgbClr val="FF0000"/>
                </a:solidFill>
                <a:latin typeface="Arial" panose="020B0604020202020204" pitchFamily="34" charset="0"/>
                <a:cs typeface="Arial" panose="020B0604020202020204" pitchFamily="34" charset="0"/>
              </a:rPr>
              <a:t>personal Facebook site (2018).</a:t>
            </a:r>
          </a:p>
          <a:p>
            <a:r>
              <a:rPr lang="en-US" dirty="0" smtClean="0">
                <a:latin typeface="Arial" panose="020B0604020202020204" pitchFamily="34" charset="0"/>
                <a:cs typeface="Arial" panose="020B0604020202020204" pitchFamily="34" charset="0"/>
              </a:rPr>
              <a:t>Court of Appeals:</a:t>
            </a:r>
          </a:p>
          <a:p>
            <a:pPr lvl="1"/>
            <a:r>
              <a:rPr lang="en-US" i="1" dirty="0" smtClean="0">
                <a:latin typeface="Arial" panose="020B0604020202020204" pitchFamily="34" charset="0"/>
                <a:cs typeface="Arial" panose="020B0604020202020204" pitchFamily="34" charset="0"/>
              </a:rPr>
              <a:t>West v. Vermillion, Puyallup </a:t>
            </a:r>
            <a:r>
              <a:rPr lang="en-US" dirty="0" smtClean="0">
                <a:latin typeface="Arial" panose="020B0604020202020204" pitchFamily="34" charset="0"/>
                <a:cs typeface="Arial" panose="020B0604020202020204" pitchFamily="34" charset="0"/>
              </a:rPr>
              <a:t>(2016):  </a:t>
            </a:r>
            <a:r>
              <a:rPr lang="en-US" b="1" dirty="0" smtClean="0">
                <a:latin typeface="Arial" panose="020B0604020202020204" pitchFamily="34" charset="0"/>
                <a:cs typeface="Arial" panose="020B0604020202020204" pitchFamily="34" charset="0"/>
              </a:rPr>
              <a:t>Public records in personal residence, on personal computer, in personal email account </a:t>
            </a:r>
            <a:r>
              <a:rPr lang="en-US" dirty="0" smtClean="0">
                <a:latin typeface="Arial" panose="020B0604020202020204" pitchFamily="34" charset="0"/>
                <a:cs typeface="Arial" panose="020B0604020202020204" pitchFamily="34" charset="0"/>
              </a:rPr>
              <a:t>must be disclosed.  The constitutions do not provide an individual a privacy interest in those public records.  State Supreme Court denied review.  </a:t>
            </a:r>
            <a:endParaRPr lang="en-US" i="1" dirty="0" smtClean="0">
              <a:latin typeface="Arial" panose="020B0604020202020204" pitchFamily="34" charset="0"/>
              <a:cs typeface="Arial" panose="020B0604020202020204" pitchFamily="34" charset="0"/>
            </a:endParaRPr>
          </a:p>
          <a:p>
            <a:pPr lvl="1"/>
            <a:r>
              <a:rPr lang="en-US" i="1" dirty="0" smtClean="0">
                <a:latin typeface="Arial" panose="020B0604020202020204" pitchFamily="34" charset="0"/>
                <a:cs typeface="Arial" panose="020B0604020202020204" pitchFamily="34" charset="0"/>
              </a:rPr>
              <a:t>West v. Puyallup </a:t>
            </a:r>
            <a:r>
              <a:rPr lang="en-US" dirty="0" smtClean="0">
                <a:latin typeface="Arial" panose="020B0604020202020204" pitchFamily="34" charset="0"/>
                <a:cs typeface="Arial" panose="020B0604020202020204" pitchFamily="34" charset="0"/>
              </a:rPr>
              <a:t>(2018):  </a:t>
            </a:r>
            <a:r>
              <a:rPr lang="en-US" b="1" dirty="0" smtClean="0">
                <a:latin typeface="Arial" panose="020B0604020202020204" pitchFamily="34" charset="0"/>
                <a:cs typeface="Arial" panose="020B0604020202020204" pitchFamily="34" charset="0"/>
              </a:rPr>
              <a:t>Facebook posts </a:t>
            </a:r>
            <a:r>
              <a:rPr lang="en-US" dirty="0" smtClean="0">
                <a:latin typeface="Arial" panose="020B0604020202020204" pitchFamily="34" charset="0"/>
                <a:cs typeface="Arial" panose="020B0604020202020204" pitchFamily="34" charset="0"/>
              </a:rPr>
              <a:t>on an elected official‘s personal site are </a:t>
            </a:r>
            <a:r>
              <a:rPr lang="en-US" b="1" dirty="0" smtClean="0">
                <a:latin typeface="Arial" panose="020B0604020202020204" pitchFamily="34" charset="0"/>
                <a:cs typeface="Arial" panose="020B0604020202020204" pitchFamily="34" charset="0"/>
              </a:rPr>
              <a:t>public records </a:t>
            </a:r>
            <a:r>
              <a:rPr lang="en-US" dirty="0" smtClean="0">
                <a:latin typeface="Arial" panose="020B0604020202020204" pitchFamily="34" charset="0"/>
                <a:cs typeface="Arial" panose="020B0604020202020204" pitchFamily="34" charset="0"/>
              </a:rPr>
              <a:t>if they relate to the conduct of government and are prepared within the scope of employment or official capacity.</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8500"/>
            <a:ext cx="1428750" cy="11191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581" y="163463"/>
            <a:ext cx="946150" cy="9461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4382" y="1028700"/>
            <a:ext cx="878498" cy="838200"/>
          </a:xfrm>
          <a:prstGeom prst="rect">
            <a:avLst/>
          </a:prstGeom>
        </p:spPr>
      </p:pic>
      <p:sp>
        <p:nvSpPr>
          <p:cNvPr id="8" name="Slide Number Placeholder 7"/>
          <p:cNvSpPr>
            <a:spLocks noGrp="1"/>
          </p:cNvSpPr>
          <p:nvPr>
            <p:ph type="sldNum" sz="quarter" idx="12"/>
          </p:nvPr>
        </p:nvSpPr>
        <p:spPr/>
        <p:txBody>
          <a:bodyPr/>
          <a:lstStyle/>
          <a:p>
            <a:pPr>
              <a:defRPr/>
            </a:pPr>
            <a:fld id="{9B6DA2BE-93A6-4C0E-BC3B-5C91D8DE6623}" type="slidenum">
              <a:rPr lang="en-US" smtClean="0"/>
              <a:pPr>
                <a:defRPr/>
              </a:pPr>
              <a:t>53</a:t>
            </a:fld>
            <a:endParaRPr lang="en-US" dirty="0"/>
          </a:p>
        </p:txBody>
      </p:sp>
    </p:spTree>
    <p:extLst>
      <p:ext uri="{BB962C8B-B14F-4D97-AF65-F5344CB8AC3E}">
        <p14:creationId xmlns:p14="http://schemas.microsoft.com/office/powerpoint/2010/main" val="49788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6857999" cy="584775"/>
          </a:xfrm>
          <a:prstGeom prst="rect">
            <a:avLst/>
          </a:prstGeom>
        </p:spPr>
        <p:txBody>
          <a:bodyPr wrap="square">
            <a:spAutoFit/>
          </a:bodyPr>
          <a:lstStyle/>
          <a:p>
            <a:r>
              <a:rPr lang="en-US" sz="3200" b="1" dirty="0" smtClean="0">
                <a:solidFill>
                  <a:schemeClr val="tx2"/>
                </a:solidFill>
              </a:rPr>
              <a:t>General PRA Procedures</a:t>
            </a:r>
            <a:endParaRPr lang="en-US" sz="3200" b="1" dirty="0">
              <a:solidFill>
                <a:schemeClr val="tx2"/>
              </a:solidFill>
            </a:endParaRPr>
          </a:p>
        </p:txBody>
      </p:sp>
      <p:sp>
        <p:nvSpPr>
          <p:cNvPr id="5" name="Rectangle 4"/>
          <p:cNvSpPr/>
          <p:nvPr/>
        </p:nvSpPr>
        <p:spPr>
          <a:xfrm>
            <a:off x="381000" y="1066800"/>
            <a:ext cx="7641771" cy="5386090"/>
          </a:xfrm>
          <a:prstGeom prst="rect">
            <a:avLst/>
          </a:prstGeom>
        </p:spPr>
        <p:txBody>
          <a:bodyPr wrap="square">
            <a:spAutoFit/>
          </a:bodyPr>
          <a:lstStyle/>
          <a:p>
            <a:pPr eaLnBrk="1" fontAlgn="auto" hangingPunct="1">
              <a:spcBef>
                <a:spcPts val="0"/>
              </a:spcBef>
              <a:spcAft>
                <a:spcPts val="0"/>
              </a:spcAft>
              <a:defRPr/>
            </a:pPr>
            <a:r>
              <a:rPr lang="en-US" sz="1600" dirty="0" smtClean="0"/>
              <a:t>Under PRA, agencies must:</a:t>
            </a:r>
          </a:p>
          <a:p>
            <a:pPr eaLnBrk="1" fontAlgn="auto" hangingPunct="1">
              <a:spcBef>
                <a:spcPts val="0"/>
              </a:spcBef>
              <a:spcAft>
                <a:spcPts val="0"/>
              </a:spcAft>
              <a:defRPr/>
            </a:pPr>
            <a:endParaRPr lang="en-US" sz="1600" dirty="0" smtClean="0"/>
          </a:p>
          <a:p>
            <a:pPr marL="342900" indent="-342900" eaLnBrk="1" fontAlgn="auto" hangingPunct="1">
              <a:spcBef>
                <a:spcPts val="0"/>
              </a:spcBef>
              <a:spcAft>
                <a:spcPts val="0"/>
              </a:spcAft>
              <a:buFont typeface="Arial" panose="020B0604020202020204" pitchFamily="34" charset="0"/>
              <a:buChar char="•"/>
              <a:defRPr/>
            </a:pPr>
            <a:r>
              <a:rPr lang="en-US" sz="1600" dirty="0" smtClean="0"/>
              <a:t>Appoint a </a:t>
            </a:r>
            <a:r>
              <a:rPr lang="en-US" sz="1600" b="1" dirty="0" smtClean="0">
                <a:solidFill>
                  <a:srgbClr val="FF0000"/>
                </a:solidFill>
              </a:rPr>
              <a:t>public records officer</a:t>
            </a:r>
            <a:r>
              <a:rPr lang="en-US" sz="1600" b="1" dirty="0" smtClean="0"/>
              <a:t>. </a:t>
            </a:r>
          </a:p>
          <a:p>
            <a:pPr marL="342900" indent="-342900" eaLnBrk="1" fontAlgn="auto" hangingPunct="1">
              <a:spcBef>
                <a:spcPts val="0"/>
              </a:spcBef>
              <a:spcAft>
                <a:spcPts val="0"/>
              </a:spcAft>
              <a:buFont typeface="Arial" panose="020B0604020202020204" pitchFamily="34" charset="0"/>
              <a:buChar char="•"/>
              <a:defRPr/>
            </a:pPr>
            <a:r>
              <a:rPr lang="en-US" sz="1600" dirty="0" smtClean="0"/>
              <a:t>Publish </a:t>
            </a:r>
            <a:r>
              <a:rPr lang="en-US" sz="1600" b="1" dirty="0" smtClean="0">
                <a:solidFill>
                  <a:srgbClr val="FF0000"/>
                </a:solidFill>
              </a:rPr>
              <a:t>procedures</a:t>
            </a:r>
            <a:r>
              <a:rPr lang="en-US" sz="1600" dirty="0" smtClean="0"/>
              <a:t> describing certain agency organization, operations, rules of procedure, and other items listed in PRA that:  </a:t>
            </a:r>
          </a:p>
          <a:p>
            <a:pPr marL="800100" lvl="1" indent="-342900" eaLnBrk="1" fontAlgn="auto" hangingPunct="1">
              <a:spcBef>
                <a:spcPts val="0"/>
              </a:spcBef>
              <a:spcAft>
                <a:spcPts val="0"/>
              </a:spcAft>
              <a:buFont typeface="Arial" panose="020B0604020202020204" pitchFamily="34" charset="0"/>
              <a:buChar char="•"/>
              <a:defRPr/>
            </a:pPr>
            <a:r>
              <a:rPr lang="en-US" sz="1400" dirty="0" smtClean="0"/>
              <a:t>Provide full public access to public records, </a:t>
            </a:r>
          </a:p>
          <a:p>
            <a:pPr marL="800100" lvl="1" indent="-342900" eaLnBrk="1" fontAlgn="auto" hangingPunct="1">
              <a:spcBef>
                <a:spcPts val="0"/>
              </a:spcBef>
              <a:spcAft>
                <a:spcPts val="0"/>
              </a:spcAft>
              <a:buFont typeface="Arial" panose="020B0604020202020204" pitchFamily="34" charset="0"/>
              <a:buChar char="•"/>
              <a:defRPr/>
            </a:pPr>
            <a:r>
              <a:rPr lang="en-US" sz="1400" dirty="0" smtClean="0"/>
              <a:t>Protect public records from damage/disorganization</a:t>
            </a:r>
          </a:p>
          <a:p>
            <a:pPr marL="800100" lvl="1" indent="-342900" eaLnBrk="1" fontAlgn="auto" hangingPunct="1">
              <a:spcBef>
                <a:spcPts val="0"/>
              </a:spcBef>
              <a:spcAft>
                <a:spcPts val="0"/>
              </a:spcAft>
              <a:buFont typeface="Arial" panose="020B0604020202020204" pitchFamily="34" charset="0"/>
              <a:buChar char="•"/>
              <a:defRPr/>
            </a:pPr>
            <a:r>
              <a:rPr lang="en-US" sz="1400" dirty="0" smtClean="0"/>
              <a:t>Prevent excessive interference with other agency functions.</a:t>
            </a:r>
          </a:p>
          <a:p>
            <a:pPr marL="800100" lvl="1" indent="-342900" eaLnBrk="1" fontAlgn="auto" hangingPunct="1">
              <a:spcBef>
                <a:spcPts val="0"/>
              </a:spcBef>
              <a:spcAft>
                <a:spcPts val="0"/>
              </a:spcAft>
              <a:buFont typeface="Arial" panose="020B0604020202020204" pitchFamily="34" charset="0"/>
              <a:buChar char="•"/>
              <a:defRPr/>
            </a:pPr>
            <a:r>
              <a:rPr lang="en-US" sz="1400" dirty="0" smtClean="0"/>
              <a:t>Provide </a:t>
            </a:r>
            <a:r>
              <a:rPr lang="en-US" sz="1400" b="1" dirty="0" smtClean="0"/>
              <a:t>fullest assistance</a:t>
            </a:r>
            <a:r>
              <a:rPr lang="en-US" sz="1400" dirty="0" smtClean="0"/>
              <a:t> to requesters</a:t>
            </a:r>
          </a:p>
          <a:p>
            <a:pPr marL="800100" lvl="1" indent="-342900" eaLnBrk="1" fontAlgn="auto" hangingPunct="1">
              <a:spcBef>
                <a:spcPts val="0"/>
              </a:spcBef>
              <a:spcAft>
                <a:spcPts val="0"/>
              </a:spcAft>
              <a:buFont typeface="Arial" panose="020B0604020202020204" pitchFamily="34" charset="0"/>
              <a:buChar char="•"/>
              <a:defRPr/>
            </a:pPr>
            <a:r>
              <a:rPr lang="en-US" sz="1400" dirty="0" smtClean="0"/>
              <a:t>Provide most timely possible action on requests.</a:t>
            </a:r>
          </a:p>
          <a:p>
            <a:pPr marL="342900" indent="-342900" eaLnBrk="1" fontAlgn="auto" hangingPunct="1">
              <a:spcBef>
                <a:spcPts val="0"/>
              </a:spcBef>
              <a:spcAft>
                <a:spcPts val="0"/>
              </a:spcAft>
              <a:buFont typeface="Arial" panose="020B0604020202020204" pitchFamily="34" charset="0"/>
              <a:buChar char="•"/>
              <a:defRPr/>
            </a:pPr>
            <a:r>
              <a:rPr lang="en-US" sz="1600" dirty="0" smtClean="0"/>
              <a:t>Publish</a:t>
            </a:r>
            <a:r>
              <a:rPr lang="en-US" sz="1600" b="1" dirty="0" smtClean="0"/>
              <a:t> </a:t>
            </a:r>
            <a:r>
              <a:rPr lang="en-US" sz="1600" b="1" dirty="0" smtClean="0">
                <a:solidFill>
                  <a:srgbClr val="FF0000"/>
                </a:solidFill>
              </a:rPr>
              <a:t>fee schedule</a:t>
            </a:r>
            <a:r>
              <a:rPr lang="en-US" sz="1600" dirty="0" smtClean="0">
                <a:solidFill>
                  <a:srgbClr val="FF0000"/>
                </a:solidFill>
              </a:rPr>
              <a:t>.  </a:t>
            </a:r>
            <a:r>
              <a:rPr lang="en-US" sz="1600" dirty="0" smtClean="0"/>
              <a:t>See upcoming slide.</a:t>
            </a:r>
          </a:p>
          <a:p>
            <a:pPr marL="342900" indent="-342900" eaLnBrk="1" fontAlgn="auto" hangingPunct="1">
              <a:spcBef>
                <a:spcPts val="0"/>
              </a:spcBef>
              <a:spcAft>
                <a:spcPts val="0"/>
              </a:spcAft>
              <a:buFont typeface="Arial" panose="020B0604020202020204" pitchFamily="34" charset="0"/>
              <a:buChar char="•"/>
              <a:defRPr/>
            </a:pPr>
            <a:r>
              <a:rPr lang="en-US" sz="1600" dirty="0" smtClean="0"/>
              <a:t>Maintain a </a:t>
            </a:r>
            <a:r>
              <a:rPr lang="en-US" sz="1600" b="1" dirty="0" smtClean="0">
                <a:solidFill>
                  <a:srgbClr val="FF0000"/>
                </a:solidFill>
              </a:rPr>
              <a:t>list of laws </a:t>
            </a:r>
            <a:r>
              <a:rPr lang="en-US" sz="1600" dirty="0" smtClean="0"/>
              <a:t>the agency believes exempts or prohibits disclosure.</a:t>
            </a:r>
          </a:p>
          <a:p>
            <a:pPr marL="342900" indent="-342900" eaLnBrk="1" fontAlgn="auto" hangingPunct="1">
              <a:spcBef>
                <a:spcPts val="0"/>
              </a:spcBef>
              <a:spcAft>
                <a:spcPts val="0"/>
              </a:spcAft>
              <a:buFont typeface="Arial" panose="020B0604020202020204" pitchFamily="34" charset="0"/>
              <a:buChar char="•"/>
              <a:defRPr/>
            </a:pPr>
            <a:r>
              <a:rPr lang="en-US" sz="1600" dirty="0" smtClean="0"/>
              <a:t>Provide certain </a:t>
            </a:r>
            <a:r>
              <a:rPr lang="en-US" sz="1600" b="1" dirty="0" smtClean="0"/>
              <a:t>indexes</a:t>
            </a:r>
            <a:r>
              <a:rPr lang="en-US" sz="1600" dirty="0" smtClean="0"/>
              <a:t> of records.</a:t>
            </a:r>
          </a:p>
          <a:p>
            <a:pPr marL="342900" indent="-342900" eaLnBrk="1" fontAlgn="auto" hangingPunct="1">
              <a:spcBef>
                <a:spcPts val="0"/>
              </a:spcBef>
              <a:spcAft>
                <a:spcPts val="0"/>
              </a:spcAft>
              <a:buFont typeface="Arial" panose="020B0604020202020204" pitchFamily="34" charset="0"/>
              <a:buChar char="•"/>
              <a:defRPr/>
            </a:pPr>
            <a:r>
              <a:rPr lang="en-US" sz="1600" dirty="0" smtClean="0"/>
              <a:t>Make non-exempt records </a:t>
            </a:r>
            <a:r>
              <a:rPr lang="en-US" sz="1600" b="1" dirty="0" smtClean="0">
                <a:solidFill>
                  <a:srgbClr val="FF0000"/>
                </a:solidFill>
              </a:rPr>
              <a:t>available for inspection and copying during customary business hours </a:t>
            </a:r>
            <a:r>
              <a:rPr lang="en-US" sz="1600" dirty="0" smtClean="0"/>
              <a:t>for a minimum of 30 hours per week, excluding holidays.</a:t>
            </a:r>
          </a:p>
          <a:p>
            <a:pPr marL="800100" lvl="1" indent="-342900" eaLnBrk="1" fontAlgn="auto" hangingPunct="1">
              <a:spcBef>
                <a:spcPts val="0"/>
              </a:spcBef>
              <a:spcAft>
                <a:spcPts val="0"/>
              </a:spcAft>
              <a:buFont typeface="Wingdings" panose="05000000000000000000" pitchFamily="2" charset="2"/>
              <a:buChar char="v"/>
              <a:defRPr/>
            </a:pPr>
            <a:r>
              <a:rPr lang="en-US" sz="1600" dirty="0" smtClean="0"/>
              <a:t>Post customary business hours on the agency’s website and make hours known by other public means. </a:t>
            </a:r>
          </a:p>
          <a:p>
            <a:pPr lvl="1" eaLnBrk="1" fontAlgn="auto" hangingPunct="1">
              <a:spcBef>
                <a:spcPts val="0"/>
              </a:spcBef>
              <a:spcAft>
                <a:spcPts val="0"/>
              </a:spcAft>
              <a:defRPr/>
            </a:pPr>
            <a:endParaRPr lang="en-US" sz="1600" dirty="0" smtClean="0"/>
          </a:p>
          <a:p>
            <a:pPr lvl="1" eaLnBrk="1" fontAlgn="auto" hangingPunct="1">
              <a:spcBef>
                <a:spcPts val="0"/>
              </a:spcBef>
              <a:spcAft>
                <a:spcPts val="0"/>
              </a:spcAft>
              <a:defRPr/>
            </a:pPr>
            <a:endParaRPr lang="en-US" sz="1600" dirty="0" smtClean="0"/>
          </a:p>
          <a:p>
            <a:pPr marL="0" indent="0" eaLnBrk="1" fontAlgn="auto" hangingPunct="1">
              <a:spcBef>
                <a:spcPts val="0"/>
              </a:spcBef>
              <a:spcAft>
                <a:spcPts val="0"/>
              </a:spcAft>
              <a:defRPr/>
            </a:pPr>
            <a:r>
              <a:rPr lang="en-US" sz="1600" dirty="0" smtClean="0">
                <a:latin typeface="Arial" pitchFamily="34" charset="0"/>
                <a:cs typeface="Arial" pitchFamily="34" charset="0"/>
              </a:rPr>
              <a:t>   </a:t>
            </a:r>
            <a:r>
              <a:rPr lang="en-US" sz="1600" i="1" dirty="0" smtClean="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RCW </a:t>
            </a:r>
            <a:r>
              <a:rPr lang="en-US" sz="1600" i="1" dirty="0" smtClean="0">
                <a:latin typeface="Arial" panose="020B0604020202020204" pitchFamily="34" charset="0"/>
                <a:cs typeface="Arial" panose="020B0604020202020204" pitchFamily="34" charset="0"/>
              </a:rPr>
              <a:t>42.56.040, RCW 42.56.070 - .090, RCW 42.56.580. </a:t>
            </a:r>
            <a:endParaRPr lang="en-US" sz="1600" dirty="0"/>
          </a:p>
          <a:p>
            <a:pPr eaLnBrk="1" fontAlgn="auto" hangingPunct="1">
              <a:spcAft>
                <a:spcPts val="0"/>
              </a:spcAft>
              <a:buFont typeface="Arial" pitchFamily="34" charset="0"/>
              <a:buChar char="•"/>
              <a:defRPr/>
            </a:pPr>
            <a:endParaRPr lang="en-US" dirty="0"/>
          </a:p>
        </p:txBody>
      </p:sp>
      <p:pic>
        <p:nvPicPr>
          <p:cNvPr id="9218" name="Picture 2" descr="C:\Users\nancyk1\AppData\Local\Microsoft\Windows\Temporary Internet Files\Content.IE5\I7QD59XB\MM9002347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6580"/>
            <a:ext cx="1378527" cy="12724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131" y="758564"/>
            <a:ext cx="869469" cy="104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2711" y="2209800"/>
            <a:ext cx="1247776" cy="142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1884" y="5257800"/>
            <a:ext cx="685800" cy="53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54</a:t>
            </a:fld>
            <a:endParaRPr lang="en-US" dirty="0"/>
          </a:p>
        </p:txBody>
      </p:sp>
    </p:spTree>
    <p:extLst>
      <p:ext uri="{BB962C8B-B14F-4D97-AF65-F5344CB8AC3E}">
        <p14:creationId xmlns:p14="http://schemas.microsoft.com/office/powerpoint/2010/main" val="3058423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924800" cy="1417638"/>
          </a:xfrm>
        </p:spPr>
        <p:txBody>
          <a:bodyPr/>
          <a:lstStyle/>
          <a:p>
            <a:r>
              <a:rPr lang="en-US" sz="3200" b="1" dirty="0" smtClean="0">
                <a:latin typeface="Arial" panose="020B0604020202020204" pitchFamily="34" charset="0"/>
                <a:cs typeface="Arial" panose="020B0604020202020204" pitchFamily="34" charset="0"/>
              </a:rPr>
              <a:t>New PRA Procedures </a:t>
            </a:r>
            <a:br>
              <a:rPr lang="en-US" sz="3200" b="1" dirty="0" smtClean="0">
                <a:latin typeface="Arial" panose="020B0604020202020204" pitchFamily="34" charset="0"/>
                <a:cs typeface="Arial" panose="020B0604020202020204" pitchFamily="34" charset="0"/>
              </a:rPr>
            </a:br>
            <a:r>
              <a:rPr lang="en-US" sz="1800" i="1" dirty="0" smtClean="0">
                <a:latin typeface="Arial" panose="020B0604020202020204" pitchFamily="34" charset="0"/>
                <a:cs typeface="Arial" panose="020B0604020202020204" pitchFamily="34" charset="0"/>
              </a:rPr>
              <a:t>(ESHB 1594 and EHB 1595 – Eff. July 23, 2017)</a:t>
            </a:r>
            <a:endParaRPr lang="en-US" sz="1800"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7772400" cy="5334000"/>
          </a:xfrm>
        </p:spPr>
        <p:txBody>
          <a:bodyPr>
            <a:normAutofit/>
          </a:bodyPr>
          <a:lstStyle/>
          <a:p>
            <a:r>
              <a:rPr lang="en-US" b="1" dirty="0" smtClean="0">
                <a:latin typeface="Arial" panose="020B0604020202020204" pitchFamily="34" charset="0"/>
                <a:cs typeface="Arial" panose="020B0604020202020204" pitchFamily="34" charset="0"/>
              </a:rPr>
              <a:t>Format for requests.</a:t>
            </a:r>
            <a:r>
              <a:rPr lang="en-US" dirty="0" smtClean="0">
                <a:latin typeface="Arial" panose="020B0604020202020204" pitchFamily="34" charset="0"/>
                <a:cs typeface="Arial" panose="020B0604020202020204" pitchFamily="34" charset="0"/>
              </a:rPr>
              <a:t>  No official format is required.  Agencies can recommend requesters use their form or web page. Must accept in person requests made during normal office hours.</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Log.</a:t>
            </a:r>
            <a:r>
              <a:rPr lang="en-US" dirty="0" smtClean="0">
                <a:latin typeface="Arial" panose="020B0604020202020204" pitchFamily="34" charset="0"/>
                <a:cs typeface="Arial" panose="020B0604020202020204" pitchFamily="34" charset="0"/>
              </a:rPr>
              <a:t>  Agency must keep a log of PRA requests (identity of requester if provided, date of receipt, text of request, description of records produced, description of records redacted/withheld and reasons, and date of final disposition.)  RCW 40.14 (records retention).</a:t>
            </a:r>
          </a:p>
          <a:p>
            <a:r>
              <a:rPr lang="en-US" b="1" dirty="0" smtClean="0">
                <a:latin typeface="Arial" panose="020B0604020202020204" pitchFamily="34" charset="0"/>
                <a:cs typeface="Arial" panose="020B0604020202020204" pitchFamily="34" charset="0"/>
              </a:rPr>
              <a:t>Ordinances.  </a:t>
            </a:r>
            <a:r>
              <a:rPr lang="en-US" dirty="0" smtClean="0">
                <a:latin typeface="Arial" panose="020B0604020202020204" pitchFamily="34" charset="0"/>
                <a:cs typeface="Arial" panose="020B0604020202020204" pitchFamily="34" charset="0"/>
              </a:rPr>
              <a:t>Local agencies should consult AGO Model Rules in developing PRA ordinances.</a:t>
            </a:r>
          </a:p>
          <a:p>
            <a:pPr marL="114300" indent="0">
              <a:buNone/>
            </a:pPr>
            <a:endParaRPr lang="en-US" i="1" dirty="0" smtClean="0">
              <a:latin typeface="Arial" panose="020B0604020202020204" pitchFamily="34" charset="0"/>
              <a:cs typeface="Arial" panose="020B0604020202020204" pitchFamily="34" charset="0"/>
            </a:endParaRPr>
          </a:p>
          <a:p>
            <a:pPr marL="114300" indent="0">
              <a:buNone/>
            </a:pPr>
            <a:r>
              <a:rPr lang="en-US" sz="1800" i="1" dirty="0" smtClean="0">
                <a:latin typeface="Arial" panose="020B0604020202020204" pitchFamily="34" charset="0"/>
                <a:cs typeface="Arial" panose="020B0604020202020204" pitchFamily="34" charset="0"/>
              </a:rPr>
              <a:t>~ RCW 42.56.080, RCW 42.56.570(4); RCW 40.14.026(4)</a:t>
            </a:r>
            <a:endParaRPr 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152400"/>
            <a:ext cx="197969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descr="Image result for new requirements"/>
          <p:cNvSpPr>
            <a:spLocks noChangeAspect="1" noChangeArrowheads="1"/>
          </p:cNvSpPr>
          <p:nvPr/>
        </p:nvSpPr>
        <p:spPr bwMode="auto">
          <a:xfrm>
            <a:off x="63500" y="-922338"/>
            <a:ext cx="26860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new requirements"/>
          <p:cNvSpPr>
            <a:spLocks noChangeAspect="1" noChangeArrowheads="1"/>
          </p:cNvSpPr>
          <p:nvPr/>
        </p:nvSpPr>
        <p:spPr bwMode="auto">
          <a:xfrm>
            <a:off x="215900" y="-769938"/>
            <a:ext cx="26860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new requirements"/>
          <p:cNvSpPr>
            <a:spLocks noChangeAspect="1" noChangeArrowheads="1"/>
          </p:cNvSpPr>
          <p:nvPr/>
        </p:nvSpPr>
        <p:spPr bwMode="auto">
          <a:xfrm>
            <a:off x="368300" y="-617538"/>
            <a:ext cx="268605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4"/>
          <a:stretch>
            <a:fillRect/>
          </a:stretch>
        </p:blipFill>
        <p:spPr>
          <a:xfrm>
            <a:off x="6629400" y="4953000"/>
            <a:ext cx="1828800" cy="1316476"/>
          </a:xfrm>
          <a:prstGeom prst="rect">
            <a:avLst/>
          </a:prstGeom>
        </p:spPr>
      </p:pic>
      <p:sp>
        <p:nvSpPr>
          <p:cNvPr id="8" name="Slide Number Placeholder 7"/>
          <p:cNvSpPr>
            <a:spLocks noGrp="1"/>
          </p:cNvSpPr>
          <p:nvPr>
            <p:ph type="sldNum" sz="quarter" idx="12"/>
          </p:nvPr>
        </p:nvSpPr>
        <p:spPr/>
        <p:txBody>
          <a:bodyPr/>
          <a:lstStyle/>
          <a:p>
            <a:pPr>
              <a:defRPr/>
            </a:pPr>
            <a:fld id="{9B6DA2BE-93A6-4C0E-BC3B-5C91D8DE6623}" type="slidenum">
              <a:rPr lang="en-US" smtClean="0"/>
              <a:pPr>
                <a:defRPr/>
              </a:pPr>
              <a:t>55</a:t>
            </a:fld>
            <a:endParaRPr lang="en-US" dirty="0"/>
          </a:p>
        </p:txBody>
      </p:sp>
    </p:spTree>
    <p:extLst>
      <p:ext uri="{BB962C8B-B14F-4D97-AF65-F5344CB8AC3E}">
        <p14:creationId xmlns:p14="http://schemas.microsoft.com/office/powerpoint/2010/main" val="3194397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Requests </a:t>
            </a:r>
            <a:r>
              <a:rPr lang="en-US" sz="3200" b="1" i="1" dirty="0" smtClean="0">
                <a:latin typeface="Arial" panose="020B0604020202020204" pitchFamily="34" charset="0"/>
                <a:cs typeface="Arial" panose="020B0604020202020204" pitchFamily="34" charset="0"/>
              </a:rPr>
              <a:t>(Cont.)</a:t>
            </a:r>
            <a:endParaRPr lang="en-US" sz="32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95400"/>
            <a:ext cx="7924800" cy="5410200"/>
          </a:xfrm>
        </p:spPr>
        <p:txBody>
          <a:bodyPr>
            <a:normAutofit/>
          </a:bodyPr>
          <a:lstStyle/>
          <a:p>
            <a:r>
              <a:rPr lang="en-US" sz="1800" b="1" dirty="0" smtClean="0">
                <a:latin typeface="Arial" panose="020B0604020202020204" pitchFamily="34" charset="0"/>
                <a:cs typeface="Arial" panose="020B0604020202020204" pitchFamily="34" charset="0"/>
              </a:rPr>
              <a:t>Requesters do not</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Generally need to identify </a:t>
            </a:r>
            <a:r>
              <a:rPr lang="en-US" sz="1800" b="1" dirty="0" smtClean="0">
                <a:solidFill>
                  <a:srgbClr val="006600"/>
                </a:solidFill>
                <a:latin typeface="Arial" panose="020B0604020202020204" pitchFamily="34" charset="0"/>
                <a:cs typeface="Arial" panose="020B0604020202020204" pitchFamily="34" charset="0"/>
              </a:rPr>
              <a:t>purpose</a:t>
            </a:r>
            <a:r>
              <a:rPr lang="en-US" sz="1800" dirty="0" smtClean="0">
                <a:latin typeface="Arial" panose="020B0604020202020204" pitchFamily="34" charset="0"/>
                <a:cs typeface="Arial" panose="020B0604020202020204" pitchFamily="34" charset="0"/>
              </a:rPr>
              <a:t> of request, unless required by law (e.g., restriction on providing lists of individuals for a commercial purpose).</a:t>
            </a:r>
          </a:p>
          <a:p>
            <a:pPr lvl="1"/>
            <a:r>
              <a:rPr lang="en-US" sz="1800" dirty="0" smtClean="0">
                <a:latin typeface="Arial" panose="020B0604020202020204" pitchFamily="34" charset="0"/>
                <a:cs typeface="Arial" panose="020B0604020202020204" pitchFamily="34" charset="0"/>
              </a:rPr>
              <a:t>Need to limit the </a:t>
            </a:r>
            <a:r>
              <a:rPr lang="en-US" sz="1800" b="1" dirty="0" smtClean="0">
                <a:solidFill>
                  <a:srgbClr val="006600"/>
                </a:solidFill>
                <a:latin typeface="Arial" panose="020B0604020202020204" pitchFamily="34" charset="0"/>
                <a:cs typeface="Arial" panose="020B0604020202020204" pitchFamily="34" charset="0"/>
              </a:rPr>
              <a:t>number</a:t>
            </a:r>
            <a:r>
              <a:rPr lang="en-US" sz="1800" dirty="0" smtClean="0">
                <a:latin typeface="Arial" panose="020B0604020202020204" pitchFamily="34" charset="0"/>
                <a:cs typeface="Arial" panose="020B0604020202020204" pitchFamily="34" charset="0"/>
              </a:rPr>
              <a:t> of requests they make.</a:t>
            </a:r>
          </a:p>
          <a:p>
            <a:pPr lvl="1"/>
            <a:r>
              <a:rPr lang="en-US" sz="1800" dirty="0" smtClean="0">
                <a:latin typeface="Arial" panose="020B0604020202020204" pitchFamily="34" charset="0"/>
                <a:cs typeface="Arial" panose="020B0604020202020204" pitchFamily="34" charset="0"/>
              </a:rPr>
              <a:t>Need to </a:t>
            </a:r>
            <a:r>
              <a:rPr lang="en-US" sz="1800" b="1" dirty="0" smtClean="0">
                <a:solidFill>
                  <a:srgbClr val="006600"/>
                </a:solidFill>
                <a:latin typeface="Arial" panose="020B0604020202020204" pitchFamily="34" charset="0"/>
                <a:cs typeface="Arial" panose="020B0604020202020204" pitchFamily="34" charset="0"/>
              </a:rPr>
              <a:t>exhaust</a:t>
            </a:r>
            <a:r>
              <a:rPr lang="en-US" sz="1800" dirty="0" smtClean="0">
                <a:latin typeface="Arial" panose="020B0604020202020204" pitchFamily="34" charset="0"/>
                <a:cs typeface="Arial" panose="020B0604020202020204" pitchFamily="34" charset="0"/>
              </a:rPr>
              <a:t> an agency’s internal appeal procedures prior to seeking judicial review when a record is denied and two business days have passed.  </a:t>
            </a:r>
            <a:r>
              <a:rPr lang="en-US" sz="1600" dirty="0" smtClean="0">
                <a:latin typeface="Arial" panose="020B0604020202020204" pitchFamily="34" charset="0"/>
                <a:cs typeface="Arial" panose="020B0604020202020204" pitchFamily="34" charset="0"/>
              </a:rPr>
              <a:t>(Agencies are to have review mechanisms but review deemed completed after 2 business days following the denial of inspection.)</a:t>
            </a:r>
          </a:p>
          <a:p>
            <a:pPr lvl="1"/>
            <a:endParaRPr lang="en-US" sz="1800" dirty="0">
              <a:latin typeface="Arial" panose="020B0604020202020204" pitchFamily="34" charset="0"/>
              <a:cs typeface="Arial" panose="020B0604020202020204" pitchFamily="34" charset="0"/>
            </a:endParaRPr>
          </a:p>
          <a:p>
            <a:pPr marL="411480" lvl="1" indent="0">
              <a:buNone/>
            </a:pPr>
            <a:r>
              <a:rPr lang="en-US" sz="1600" i="1" dirty="0" smtClean="0">
                <a:latin typeface="Arial" panose="020B0604020202020204" pitchFamily="34" charset="0"/>
                <a:cs typeface="Arial" panose="020B0604020202020204" pitchFamily="34" charset="0"/>
              </a:rPr>
              <a:t>~  RCW 42.56.070, RCW 42.56.520, Zink v. City of Mesa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304800"/>
            <a:ext cx="180504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B6DA2BE-93A6-4C0E-BC3B-5C91D8DE6623}" type="slidenum">
              <a:rPr lang="en-US" smtClean="0"/>
              <a:pPr>
                <a:defRPr/>
              </a:pPr>
              <a:t>56</a:t>
            </a:fld>
            <a:endParaRPr lang="en-US" dirty="0"/>
          </a:p>
        </p:txBody>
      </p:sp>
    </p:spTree>
    <p:extLst>
      <p:ext uri="{BB962C8B-B14F-4D97-AF65-F5344CB8AC3E}">
        <p14:creationId xmlns:p14="http://schemas.microsoft.com/office/powerpoint/2010/main" val="1266961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Requests </a:t>
            </a:r>
            <a:r>
              <a:rPr lang="en-US" sz="3200" b="1" i="1" dirty="0" smtClean="0">
                <a:latin typeface="Arial" panose="020B0604020202020204" pitchFamily="34" charset="0"/>
                <a:cs typeface="Arial" panose="020B0604020202020204" pitchFamily="34" charset="0"/>
              </a:rPr>
              <a:t>(Cont</a:t>
            </a:r>
            <a:r>
              <a:rPr lang="en-US" sz="3200" b="1" i="1" dirty="0">
                <a:latin typeface="Arial" panose="020B0604020202020204" pitchFamily="34" charset="0"/>
                <a:cs typeface="Arial" panose="020B0604020202020204" pitchFamily="34" charset="0"/>
              </a:rPr>
              <a:t>.)</a:t>
            </a:r>
            <a:endParaRPr lang="en-US" sz="3200" i="1" dirty="0"/>
          </a:p>
        </p:txBody>
      </p:sp>
      <p:sp>
        <p:nvSpPr>
          <p:cNvPr id="3" name="Content Placeholder 2"/>
          <p:cNvSpPr>
            <a:spLocks noGrp="1"/>
          </p:cNvSpPr>
          <p:nvPr>
            <p:ph idx="1"/>
          </p:nvPr>
        </p:nvSpPr>
        <p:spPr>
          <a:xfrm>
            <a:off x="381000" y="1066800"/>
            <a:ext cx="6172200" cy="5334000"/>
          </a:xfrm>
        </p:spPr>
        <p:txBody>
          <a:bodyPr>
            <a:normAutofit fontScale="92500" lnSpcReduction="20000"/>
          </a:bodyPr>
          <a:lstStyle/>
          <a:p>
            <a:pPr marL="411480" lvl="1" indent="0">
              <a:buNone/>
            </a:pPr>
            <a:endParaRPr lang="en-US" sz="1600" i="1"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EHB 1595 (eff. July 23, 2017):  An </a:t>
            </a:r>
            <a:r>
              <a:rPr lang="en-US" sz="2400" dirty="0">
                <a:latin typeface="Arial" panose="020B0604020202020204" pitchFamily="34" charset="0"/>
                <a:cs typeface="Arial" panose="020B0604020202020204" pitchFamily="34" charset="0"/>
              </a:rPr>
              <a:t>agency may deny a </a:t>
            </a:r>
            <a:r>
              <a:rPr lang="en-US" sz="2400" b="1" dirty="0">
                <a:latin typeface="Arial" panose="020B0604020202020204" pitchFamily="34" charset="0"/>
                <a:cs typeface="Arial" panose="020B0604020202020204" pitchFamily="34" charset="0"/>
              </a:rPr>
              <a:t>“bot” request</a:t>
            </a:r>
            <a:r>
              <a:rPr lang="en-US" sz="2400" dirty="0">
                <a:latin typeface="Arial" panose="020B0604020202020204" pitchFamily="34" charset="0"/>
                <a:cs typeface="Arial" panose="020B0604020202020204" pitchFamily="34" charset="0"/>
              </a:rPr>
              <a:t>, under the criteria in the bill.</a:t>
            </a:r>
          </a:p>
          <a:p>
            <a:pPr lvl="2"/>
            <a:r>
              <a:rPr lang="en-US" sz="2400" dirty="0">
                <a:latin typeface="Arial" panose="020B0604020202020204" pitchFamily="34" charset="0"/>
                <a:cs typeface="Arial" panose="020B0604020202020204" pitchFamily="34" charset="0"/>
              </a:rPr>
              <a:t>A “bot” request is one of multiple requests from a requestor to the agency within a 24 hour period, if the agency establishes that responding to the multiple requests would cause excessive interference with other essential function of the agency.  </a:t>
            </a:r>
            <a:endParaRPr lang="en-US" sz="2400" dirty="0" smtClean="0">
              <a:latin typeface="Arial" panose="020B0604020202020204" pitchFamily="34" charset="0"/>
              <a:cs typeface="Arial" panose="020B0604020202020204" pitchFamily="34" charset="0"/>
            </a:endParaRPr>
          </a:p>
          <a:p>
            <a:pPr lvl="2"/>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Bot” request means a request for public records that an agency reasonably believes was automatically generated by a computer program or script</a:t>
            </a:r>
            <a:r>
              <a:rPr lang="en-US" sz="2400" dirty="0" smtClean="0">
                <a:latin typeface="Arial" panose="020B0604020202020204" pitchFamily="34" charset="0"/>
                <a:cs typeface="Arial" panose="020B0604020202020204" pitchFamily="34" charset="0"/>
              </a:rPr>
              <a:t>.</a:t>
            </a:r>
          </a:p>
          <a:p>
            <a:pPr marL="114300" indent="0">
              <a:buNone/>
            </a:pPr>
            <a:endParaRPr lang="en-US" i="1" dirty="0" smtClean="0">
              <a:latin typeface="Arial" panose="020B0604020202020204" pitchFamily="34" charset="0"/>
              <a:cs typeface="Arial" panose="020B0604020202020204" pitchFamily="34" charset="0"/>
            </a:endParaRPr>
          </a:p>
          <a:p>
            <a:pPr marL="114300" indent="0">
              <a:buNone/>
            </a:pPr>
            <a:r>
              <a:rPr lang="en-US" i="1" dirty="0" smtClean="0">
                <a:latin typeface="Arial" panose="020B0604020202020204" pitchFamily="34" charset="0"/>
                <a:cs typeface="Arial" panose="020B0604020202020204" pitchFamily="34" charset="0"/>
              </a:rPr>
              <a:t>~ RCW 42.56.080(3)</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864" y="2776537"/>
            <a:ext cx="19145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893" y="152400"/>
            <a:ext cx="1875496"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57</a:t>
            </a:fld>
            <a:endParaRPr lang="en-US" dirty="0"/>
          </a:p>
        </p:txBody>
      </p:sp>
    </p:spTree>
    <p:extLst>
      <p:ext uri="{BB962C8B-B14F-4D97-AF65-F5344CB8AC3E}">
        <p14:creationId xmlns:p14="http://schemas.microsoft.com/office/powerpoint/2010/main" val="735629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924800" cy="1341438"/>
          </a:xfrm>
        </p:spPr>
        <p:txBody>
          <a:bodyPr/>
          <a:lstStyle/>
          <a:p>
            <a:r>
              <a:rPr lang="en-US" sz="3200" b="1" dirty="0">
                <a:latin typeface="Arial" panose="020B0604020202020204" pitchFamily="34" charset="0"/>
                <a:cs typeface="Arial" panose="020B0604020202020204" pitchFamily="34" charset="0"/>
              </a:rPr>
              <a:t>Requests </a:t>
            </a:r>
            <a:r>
              <a:rPr lang="en-US" sz="3200" b="1" i="1" dirty="0">
                <a:latin typeface="Arial" panose="020B0604020202020204" pitchFamily="34" charset="0"/>
                <a:cs typeface="Arial" panose="020B0604020202020204" pitchFamily="34" charset="0"/>
              </a:rPr>
              <a:t>(Cont</a:t>
            </a:r>
            <a:r>
              <a:rPr lang="en-US" sz="3200" b="1" i="1" dirty="0" smtClean="0">
                <a:latin typeface="Arial" panose="020B0604020202020204" pitchFamily="34" charset="0"/>
                <a:cs typeface="Arial" panose="020B0604020202020204" pitchFamily="34" charset="0"/>
              </a:rPr>
              <a:t>.)</a:t>
            </a:r>
            <a:br>
              <a:rPr lang="en-US" sz="3200" b="1" i="1" dirty="0" smtClean="0">
                <a:latin typeface="Arial" panose="020B0604020202020204" pitchFamily="34" charset="0"/>
                <a:cs typeface="Arial" panose="020B0604020202020204" pitchFamily="34" charset="0"/>
              </a:rPr>
            </a:br>
            <a:endParaRPr lang="en-US" sz="2400" i="1" dirty="0"/>
          </a:p>
        </p:txBody>
      </p:sp>
      <p:sp>
        <p:nvSpPr>
          <p:cNvPr id="3" name="Content Placeholder 2"/>
          <p:cNvSpPr>
            <a:spLocks noGrp="1"/>
          </p:cNvSpPr>
          <p:nvPr>
            <p:ph idx="1"/>
          </p:nvPr>
        </p:nvSpPr>
        <p:spPr>
          <a:xfrm>
            <a:off x="381000" y="1295400"/>
            <a:ext cx="7620000" cy="4800600"/>
          </a:xfrm>
        </p:spPr>
        <p:txBody>
          <a:bodyPr/>
          <a:lstStyle/>
          <a:p>
            <a:r>
              <a:rPr lang="en-US" b="1" dirty="0" smtClean="0">
                <a:solidFill>
                  <a:srgbClr val="FF0000"/>
                </a:solidFill>
                <a:latin typeface="Arial" panose="020B0604020202020204" pitchFamily="34" charset="0"/>
                <a:cs typeface="Arial" panose="020B0604020202020204" pitchFamily="34" charset="0"/>
              </a:rPr>
              <a:t>“Identifiable” </a:t>
            </a:r>
            <a:r>
              <a:rPr lang="en-US" dirty="0" smtClean="0">
                <a:latin typeface="Arial" panose="020B0604020202020204" pitchFamily="34" charset="0"/>
                <a:cs typeface="Arial" panose="020B0604020202020204" pitchFamily="34" charset="0"/>
              </a:rPr>
              <a:t>records (cont.)</a:t>
            </a:r>
          </a:p>
          <a:p>
            <a:r>
              <a:rPr lang="en-US" dirty="0" smtClean="0">
                <a:latin typeface="Arial" panose="020B0604020202020204" pitchFamily="34" charset="0"/>
                <a:cs typeface="Arial" panose="020B0604020202020204" pitchFamily="34" charset="0"/>
              </a:rPr>
              <a:t>EHB 1595 (effective July 23, 2017): </a:t>
            </a:r>
          </a:p>
          <a:p>
            <a:r>
              <a:rPr lang="en-US" dirty="0" smtClean="0">
                <a:latin typeface="Arial" panose="020B0604020202020204" pitchFamily="34" charset="0"/>
                <a:cs typeface="Arial" panose="020B0604020202020204" pitchFamily="34" charset="0"/>
              </a:rPr>
              <a:t>“A public records request must be for </a:t>
            </a:r>
            <a:r>
              <a:rPr lang="en-US" b="1" dirty="0" smtClean="0">
                <a:latin typeface="Arial" panose="020B0604020202020204" pitchFamily="34" charset="0"/>
                <a:cs typeface="Arial" panose="020B0604020202020204" pitchFamily="34" charset="0"/>
              </a:rPr>
              <a:t>identifiable records.”</a:t>
            </a:r>
          </a:p>
          <a:p>
            <a:pPr lvl="1"/>
            <a:r>
              <a:rPr lang="en-US" dirty="0" smtClean="0">
                <a:latin typeface="Arial" panose="020B0604020202020204" pitchFamily="34" charset="0"/>
                <a:cs typeface="Arial" panose="020B0604020202020204" pitchFamily="34" charset="0"/>
              </a:rPr>
              <a:t>“A request for all or substantially all records, prepared, owned, use or retained by an agency is not a valid request for identifiable records under this chapter,</a:t>
            </a:r>
          </a:p>
          <a:p>
            <a:pPr lvl="1"/>
            <a:r>
              <a:rPr lang="en-US" dirty="0" smtClean="0">
                <a:latin typeface="Arial" panose="020B0604020202020204" pitchFamily="34" charset="0"/>
                <a:cs typeface="Arial" panose="020B0604020202020204" pitchFamily="34" charset="0"/>
              </a:rPr>
              <a:t>“Provided that a request for all records regarding a particular topic or containing a particular keyword or name shall </a:t>
            </a:r>
            <a:r>
              <a:rPr lang="en-US" b="1"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be considered a request for all of an agency’s records.”</a:t>
            </a:r>
          </a:p>
          <a:p>
            <a:pPr lvl="1"/>
            <a:endParaRPr lang="en-US" dirty="0">
              <a:latin typeface="Arial" panose="020B0604020202020204" pitchFamily="34" charset="0"/>
              <a:cs typeface="Arial" panose="020B0604020202020204" pitchFamily="34" charset="0"/>
            </a:endParaRPr>
          </a:p>
          <a:p>
            <a:pPr marL="411480" lvl="1" indent="0">
              <a:buNone/>
            </a:pPr>
            <a:r>
              <a:rPr lang="en-US" sz="1800" i="1" dirty="0" smtClean="0">
                <a:latin typeface="Arial" panose="020B0604020202020204" pitchFamily="34" charset="0"/>
                <a:cs typeface="Arial" panose="020B0604020202020204" pitchFamily="34" charset="0"/>
              </a:rPr>
              <a:t>~ RCW 42.56.080</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58</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972398"/>
            <a:ext cx="2466975" cy="135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315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Requests </a:t>
            </a:r>
            <a:r>
              <a:rPr lang="en-US" sz="3200" b="1" i="1" dirty="0" smtClean="0">
                <a:latin typeface="Arial" panose="020B0604020202020204" pitchFamily="34" charset="0"/>
                <a:cs typeface="Arial" panose="020B0604020202020204" pitchFamily="34" charset="0"/>
              </a:rPr>
              <a:t>(Cont.)</a:t>
            </a:r>
            <a:endParaRPr lang="en-US" sz="32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295400"/>
            <a:ext cx="7772400" cy="5029200"/>
          </a:xfrm>
        </p:spPr>
        <p:txBody>
          <a:bodyPr>
            <a:normAutofit/>
          </a:bodyPr>
          <a:lstStyle/>
          <a:p>
            <a:pPr lvl="0">
              <a:buClr>
                <a:srgbClr val="A9A57C"/>
              </a:buClr>
            </a:pPr>
            <a:r>
              <a:rPr lang="en-US" sz="1800" b="1" dirty="0">
                <a:solidFill>
                  <a:srgbClr val="2F2B20"/>
                </a:solidFill>
                <a:latin typeface="Arial" panose="020B0604020202020204" pitchFamily="34" charset="0"/>
                <a:cs typeface="Arial" panose="020B0604020202020204" pitchFamily="34" charset="0"/>
              </a:rPr>
              <a:t>Requesters </a:t>
            </a:r>
            <a:r>
              <a:rPr lang="en-US" sz="1800" b="1" dirty="0" smtClean="0">
                <a:solidFill>
                  <a:srgbClr val="2F2B20"/>
                </a:solidFill>
                <a:latin typeface="Arial" panose="020B0604020202020204" pitchFamily="34" charset="0"/>
                <a:cs typeface="Arial" panose="020B0604020202020204" pitchFamily="34" charset="0"/>
              </a:rPr>
              <a:t>must</a:t>
            </a:r>
            <a:r>
              <a:rPr lang="en-US" sz="1800" dirty="0" smtClean="0">
                <a:solidFill>
                  <a:srgbClr val="2F2B20"/>
                </a:solidFill>
                <a:latin typeface="Arial" panose="020B0604020202020204" pitchFamily="34" charset="0"/>
                <a:cs typeface="Arial" panose="020B0604020202020204" pitchFamily="34" charset="0"/>
              </a:rPr>
              <a:t>:</a:t>
            </a:r>
            <a:endParaRPr lang="en-US" sz="1800" dirty="0">
              <a:solidFill>
                <a:srgbClr val="2F2B20"/>
              </a:solidFill>
              <a:latin typeface="Arial" panose="020B0604020202020204" pitchFamily="34" charset="0"/>
              <a:cs typeface="Arial" panose="020B0604020202020204" pitchFamily="34" charset="0"/>
            </a:endParaRPr>
          </a:p>
          <a:p>
            <a:pPr lvl="0">
              <a:buClr>
                <a:srgbClr val="A9A57C"/>
              </a:buClr>
            </a:pPr>
            <a:endParaRPr lang="en-US" sz="1600" dirty="0">
              <a:solidFill>
                <a:srgbClr val="2F2B20"/>
              </a:solidFill>
              <a:latin typeface="Arial" panose="020B0604020202020204" pitchFamily="34" charset="0"/>
              <a:cs typeface="Arial" panose="020B0604020202020204" pitchFamily="34" charset="0"/>
            </a:endParaRPr>
          </a:p>
          <a:p>
            <a:pPr lvl="1">
              <a:buClr>
                <a:srgbClr val="9CBEBD"/>
              </a:buClr>
            </a:pPr>
            <a:r>
              <a:rPr lang="en-US" sz="1600" b="1" dirty="0" smtClean="0">
                <a:solidFill>
                  <a:srgbClr val="006600"/>
                </a:solidFill>
                <a:latin typeface="Arial" panose="020B0604020202020204" pitchFamily="34" charset="0"/>
                <a:cs typeface="Arial" panose="020B0604020202020204" pitchFamily="34" charset="0"/>
              </a:rPr>
              <a:t>Clarify</a:t>
            </a:r>
            <a:r>
              <a:rPr lang="en-US" sz="1600" dirty="0" smtClean="0">
                <a:solidFill>
                  <a:srgbClr val="2F2B20"/>
                </a:solidFill>
                <a:latin typeface="Arial" panose="020B0604020202020204" pitchFamily="34" charset="0"/>
                <a:cs typeface="Arial" panose="020B0604020202020204" pitchFamily="34" charset="0"/>
              </a:rPr>
              <a:t> </a:t>
            </a:r>
            <a:r>
              <a:rPr lang="en-US" sz="1600" dirty="0">
                <a:solidFill>
                  <a:srgbClr val="2F2B20"/>
                </a:solidFill>
                <a:latin typeface="Arial" panose="020B0604020202020204" pitchFamily="34" charset="0"/>
                <a:cs typeface="Arial" panose="020B0604020202020204" pitchFamily="34" charset="0"/>
              </a:rPr>
              <a:t>a request when an agency asks for clarification. </a:t>
            </a:r>
          </a:p>
          <a:p>
            <a:pPr lvl="1">
              <a:buClr>
                <a:srgbClr val="9CBEBD"/>
              </a:buClr>
            </a:pPr>
            <a:r>
              <a:rPr lang="en-US" sz="1600" b="1" dirty="0">
                <a:solidFill>
                  <a:srgbClr val="006600"/>
                </a:solidFill>
                <a:latin typeface="Arial" panose="020B0604020202020204" pitchFamily="34" charset="0"/>
                <a:cs typeface="Arial" panose="020B0604020202020204" pitchFamily="34" charset="0"/>
              </a:rPr>
              <a:t>Claim or review records </a:t>
            </a:r>
            <a:r>
              <a:rPr lang="en-US" sz="1600" dirty="0">
                <a:solidFill>
                  <a:srgbClr val="2F2B20"/>
                </a:solidFill>
                <a:latin typeface="Arial" panose="020B0604020202020204" pitchFamily="34" charset="0"/>
                <a:cs typeface="Arial" panose="020B0604020202020204" pitchFamily="34" charset="0"/>
              </a:rPr>
              <a:t>when the records or an installment of records is ready.</a:t>
            </a:r>
          </a:p>
          <a:p>
            <a:pPr lvl="1">
              <a:buClr>
                <a:srgbClr val="9CBEBD"/>
              </a:buClr>
            </a:pPr>
            <a:r>
              <a:rPr lang="en-US" sz="1600" dirty="0">
                <a:solidFill>
                  <a:srgbClr val="2F2B20"/>
                </a:solidFill>
                <a:latin typeface="Arial" panose="020B0604020202020204" pitchFamily="34" charset="0"/>
                <a:cs typeface="Arial" panose="020B0604020202020204" pitchFamily="34" charset="0"/>
              </a:rPr>
              <a:t>Comply with </a:t>
            </a:r>
            <a:r>
              <a:rPr lang="en-US" sz="1600" b="1" dirty="0">
                <a:solidFill>
                  <a:srgbClr val="006600"/>
                </a:solidFill>
                <a:latin typeface="Arial" panose="020B0604020202020204" pitchFamily="34" charset="0"/>
                <a:cs typeface="Arial" panose="020B0604020202020204" pitchFamily="34" charset="0"/>
              </a:rPr>
              <a:t>agency procedures </a:t>
            </a:r>
            <a:r>
              <a:rPr lang="en-US" sz="1600" dirty="0" smtClean="0">
                <a:latin typeface="Arial" panose="020B0604020202020204" pitchFamily="34" charset="0"/>
                <a:cs typeface="Arial" panose="020B0604020202020204" pitchFamily="34" charset="0"/>
              </a:rPr>
              <a:t>including those </a:t>
            </a:r>
            <a:r>
              <a:rPr lang="en-US" sz="1600" dirty="0" smtClean="0">
                <a:solidFill>
                  <a:srgbClr val="2F2B20"/>
                </a:solidFill>
                <a:latin typeface="Arial" panose="020B0604020202020204" pitchFamily="34" charset="0"/>
                <a:cs typeface="Arial" panose="020B0604020202020204" pitchFamily="34" charset="0"/>
              </a:rPr>
              <a:t>that </a:t>
            </a:r>
            <a:r>
              <a:rPr lang="en-US" sz="1600" dirty="0">
                <a:solidFill>
                  <a:srgbClr val="2F2B20"/>
                </a:solidFill>
                <a:latin typeface="Arial" panose="020B0604020202020204" pitchFamily="34" charset="0"/>
                <a:cs typeface="Arial" panose="020B0604020202020204" pitchFamily="34" charset="0"/>
              </a:rPr>
              <a:t>protect records from damage/disorganization (such as when viewing records).</a:t>
            </a:r>
          </a:p>
          <a:p>
            <a:pPr lvl="1">
              <a:buClr>
                <a:srgbClr val="9CBEBD"/>
              </a:buClr>
            </a:pPr>
            <a:r>
              <a:rPr lang="en-US" sz="1600" dirty="0">
                <a:solidFill>
                  <a:srgbClr val="2F2B20"/>
                </a:solidFill>
                <a:latin typeface="Arial" panose="020B0604020202020204" pitchFamily="34" charset="0"/>
                <a:cs typeface="Arial" panose="020B0604020202020204" pitchFamily="34" charset="0"/>
              </a:rPr>
              <a:t>Provide a </a:t>
            </a:r>
            <a:r>
              <a:rPr lang="en-US" sz="1600" b="1" dirty="0">
                <a:solidFill>
                  <a:srgbClr val="006600"/>
                </a:solidFill>
                <a:latin typeface="Arial" panose="020B0604020202020204" pitchFamily="34" charset="0"/>
                <a:cs typeface="Arial" panose="020B0604020202020204" pitchFamily="34" charset="0"/>
              </a:rPr>
              <a:t>deposit</a:t>
            </a:r>
            <a:r>
              <a:rPr lang="en-US" sz="1600" dirty="0">
                <a:solidFill>
                  <a:srgbClr val="2F2B20"/>
                </a:solidFill>
                <a:latin typeface="Arial" panose="020B0604020202020204" pitchFamily="34" charset="0"/>
                <a:cs typeface="Arial" panose="020B0604020202020204" pitchFamily="34" charset="0"/>
              </a:rPr>
              <a:t> </a:t>
            </a:r>
            <a:r>
              <a:rPr lang="en-US" sz="1600" dirty="0" smtClean="0">
                <a:solidFill>
                  <a:srgbClr val="2F2B20"/>
                </a:solidFill>
                <a:latin typeface="Arial" panose="020B0604020202020204" pitchFamily="34" charset="0"/>
                <a:cs typeface="Arial" panose="020B0604020202020204" pitchFamily="34" charset="0"/>
              </a:rPr>
              <a:t>when </a:t>
            </a:r>
            <a:r>
              <a:rPr lang="en-US" sz="1600" dirty="0">
                <a:solidFill>
                  <a:srgbClr val="2F2B20"/>
                </a:solidFill>
                <a:latin typeface="Arial" panose="020B0604020202020204" pitchFamily="34" charset="0"/>
                <a:cs typeface="Arial" panose="020B0604020202020204" pitchFamily="34" charset="0"/>
              </a:rPr>
              <a:t>an agency requires a deposit.</a:t>
            </a:r>
          </a:p>
          <a:p>
            <a:pPr lvl="1">
              <a:buClr>
                <a:srgbClr val="9CBEBD"/>
              </a:buClr>
            </a:pPr>
            <a:r>
              <a:rPr lang="en-US" sz="1600" b="1" dirty="0">
                <a:solidFill>
                  <a:srgbClr val="006600"/>
                </a:solidFill>
                <a:latin typeface="Arial" panose="020B0604020202020204" pitchFamily="34" charset="0"/>
                <a:cs typeface="Arial" panose="020B0604020202020204" pitchFamily="34" charset="0"/>
              </a:rPr>
              <a:t>Pay</a:t>
            </a:r>
            <a:r>
              <a:rPr lang="en-US" sz="1600" dirty="0">
                <a:solidFill>
                  <a:srgbClr val="2F2B20"/>
                </a:solidFill>
                <a:latin typeface="Arial" panose="020B0604020202020204" pitchFamily="34" charset="0"/>
                <a:cs typeface="Arial" panose="020B0604020202020204" pitchFamily="34" charset="0"/>
              </a:rPr>
              <a:t> for copies per fee schedule, including copies for an installment.</a:t>
            </a:r>
          </a:p>
          <a:p>
            <a:pPr marL="411480" lvl="1" indent="0">
              <a:buClr>
                <a:srgbClr val="9CBEBD"/>
              </a:buClr>
              <a:buNone/>
            </a:pPr>
            <a:endParaRPr lang="en-US" sz="1600" dirty="0">
              <a:solidFill>
                <a:srgbClr val="2F2B20"/>
              </a:solidFill>
              <a:latin typeface="Arial" panose="020B0604020202020204" pitchFamily="34" charset="0"/>
              <a:cs typeface="Arial" panose="020B0604020202020204" pitchFamily="34" charset="0"/>
            </a:endParaRPr>
          </a:p>
          <a:p>
            <a:pPr lvl="0">
              <a:buClr>
                <a:srgbClr val="A9A57C"/>
              </a:buClr>
            </a:pPr>
            <a:r>
              <a:rPr lang="en-US" sz="1800" b="1" dirty="0">
                <a:solidFill>
                  <a:srgbClr val="2F2B20"/>
                </a:solidFill>
                <a:latin typeface="Arial" panose="020B0604020202020204" pitchFamily="34" charset="0"/>
                <a:cs typeface="Arial" panose="020B0604020202020204" pitchFamily="34" charset="0"/>
              </a:rPr>
              <a:t>Requesters </a:t>
            </a:r>
            <a:r>
              <a:rPr lang="en-US" sz="1800" b="1" dirty="0" smtClean="0">
                <a:solidFill>
                  <a:srgbClr val="2F2B20"/>
                </a:solidFill>
                <a:latin typeface="Arial" panose="020B0604020202020204" pitchFamily="34" charset="0"/>
                <a:cs typeface="Arial" panose="020B0604020202020204" pitchFamily="34" charset="0"/>
              </a:rPr>
              <a:t>should also:</a:t>
            </a:r>
          </a:p>
          <a:p>
            <a:pPr marL="114300" lvl="0" indent="0">
              <a:buClr>
                <a:srgbClr val="A9A57C"/>
              </a:buClr>
              <a:buNone/>
            </a:pPr>
            <a:endParaRPr lang="en-US" sz="1800" b="1" dirty="0">
              <a:solidFill>
                <a:srgbClr val="2F2B20"/>
              </a:solidFill>
              <a:latin typeface="Arial" panose="020B0604020202020204" pitchFamily="34" charset="0"/>
              <a:cs typeface="Arial" panose="020B0604020202020204" pitchFamily="34" charset="0"/>
            </a:endParaRPr>
          </a:p>
          <a:p>
            <a:pPr lvl="1">
              <a:buClr>
                <a:srgbClr val="9CBEBD"/>
              </a:buClr>
            </a:pPr>
            <a:r>
              <a:rPr lang="en-US" sz="1600" dirty="0">
                <a:solidFill>
                  <a:srgbClr val="2F2B20"/>
                </a:solidFill>
                <a:latin typeface="Arial" panose="020B0604020202020204" pitchFamily="34" charset="0"/>
                <a:cs typeface="Arial" panose="020B0604020202020204" pitchFamily="34" charset="0"/>
              </a:rPr>
              <a:t>Promptly </a:t>
            </a:r>
            <a:r>
              <a:rPr lang="en-US" sz="1600" b="1" dirty="0">
                <a:solidFill>
                  <a:srgbClr val="006600"/>
                </a:solidFill>
                <a:latin typeface="Arial" panose="020B0604020202020204" pitchFamily="34" charset="0"/>
                <a:cs typeface="Arial" panose="020B0604020202020204" pitchFamily="34" charset="0"/>
              </a:rPr>
              <a:t>communicate</a:t>
            </a:r>
            <a:r>
              <a:rPr lang="en-US" sz="1600" dirty="0">
                <a:solidFill>
                  <a:srgbClr val="2F2B20"/>
                </a:solidFill>
                <a:latin typeface="Arial" panose="020B0604020202020204" pitchFamily="34" charset="0"/>
                <a:cs typeface="Arial" panose="020B0604020202020204" pitchFamily="34" charset="0"/>
              </a:rPr>
              <a:t> with agency, </a:t>
            </a:r>
            <a:endParaRPr lang="en-US" sz="1600" dirty="0" smtClean="0">
              <a:solidFill>
                <a:srgbClr val="2F2B20"/>
              </a:solidFill>
              <a:latin typeface="Arial" panose="020B0604020202020204" pitchFamily="34" charset="0"/>
              <a:cs typeface="Arial" panose="020B0604020202020204" pitchFamily="34" charset="0"/>
            </a:endParaRPr>
          </a:p>
          <a:p>
            <a:pPr lvl="1">
              <a:buClr>
                <a:srgbClr val="9CBEBD"/>
              </a:buClr>
            </a:pPr>
            <a:r>
              <a:rPr lang="en-US" sz="1600" dirty="0" smtClean="0">
                <a:solidFill>
                  <a:srgbClr val="2F2B20"/>
                </a:solidFill>
                <a:latin typeface="Arial" panose="020B0604020202020204" pitchFamily="34" charset="0"/>
                <a:cs typeface="Arial" panose="020B0604020202020204" pitchFamily="34" charset="0"/>
              </a:rPr>
              <a:t>including </a:t>
            </a:r>
            <a:r>
              <a:rPr lang="en-US" sz="1600" dirty="0">
                <a:solidFill>
                  <a:srgbClr val="2F2B20"/>
                </a:solidFill>
                <a:latin typeface="Arial" panose="020B0604020202020204" pitchFamily="34" charset="0"/>
                <a:cs typeface="Arial" panose="020B0604020202020204" pitchFamily="34" charset="0"/>
              </a:rPr>
              <a:t>to </a:t>
            </a:r>
            <a:r>
              <a:rPr lang="en-US" sz="1600" b="1" dirty="0">
                <a:solidFill>
                  <a:srgbClr val="006600"/>
                </a:solidFill>
                <a:latin typeface="Arial" panose="020B0604020202020204" pitchFamily="34" charset="0"/>
                <a:cs typeface="Arial" panose="020B0604020202020204" pitchFamily="34" charset="0"/>
              </a:rPr>
              <a:t>voice any concerns </a:t>
            </a:r>
            <a:r>
              <a:rPr lang="en-US" sz="1600" dirty="0">
                <a:solidFill>
                  <a:srgbClr val="2F2B20"/>
                </a:solidFill>
                <a:latin typeface="Arial" panose="020B0604020202020204" pitchFamily="34" charset="0"/>
                <a:cs typeface="Arial" panose="020B0604020202020204" pitchFamily="34" charset="0"/>
              </a:rPr>
              <a:t>regarding agency action or inaction</a:t>
            </a:r>
            <a:r>
              <a:rPr lang="en-US" sz="1600" dirty="0" smtClean="0">
                <a:solidFill>
                  <a:srgbClr val="2F2B20"/>
                </a:solidFill>
                <a:latin typeface="Arial" panose="020B0604020202020204" pitchFamily="34" charset="0"/>
                <a:cs typeface="Arial" panose="020B0604020202020204" pitchFamily="34" charset="0"/>
              </a:rPr>
              <a:t>.</a:t>
            </a:r>
          </a:p>
          <a:p>
            <a:pPr marL="411480" lvl="1" indent="0">
              <a:buClr>
                <a:srgbClr val="9CBEBD"/>
              </a:buClr>
              <a:buNone/>
            </a:pPr>
            <a:endParaRPr lang="en-US" sz="1600" dirty="0">
              <a:solidFill>
                <a:srgbClr val="2F2B20"/>
              </a:solidFill>
              <a:latin typeface="Arial" panose="020B0604020202020204" pitchFamily="34" charset="0"/>
              <a:cs typeface="Arial" panose="020B0604020202020204" pitchFamily="34" charset="0"/>
            </a:endParaRPr>
          </a:p>
          <a:p>
            <a:pPr marL="411480" lvl="1" indent="0">
              <a:buClr>
                <a:srgbClr val="9CBEBD"/>
              </a:buClr>
              <a:buNone/>
            </a:pPr>
            <a:r>
              <a:rPr lang="en-US" sz="1400" dirty="0">
                <a:solidFill>
                  <a:srgbClr val="2F2B20"/>
                </a:solidFill>
                <a:latin typeface="Arial" panose="020B0604020202020204" pitchFamily="34" charset="0"/>
                <a:cs typeface="Arial" panose="020B0604020202020204" pitchFamily="34" charset="0"/>
              </a:rPr>
              <a:t> </a:t>
            </a:r>
            <a:r>
              <a:rPr lang="en-US" sz="1400" i="1" dirty="0">
                <a:solidFill>
                  <a:srgbClr val="2F2B20"/>
                </a:solidFill>
                <a:latin typeface="Arial" panose="020B0604020202020204" pitchFamily="34" charset="0"/>
                <a:cs typeface="Arial" panose="020B0604020202020204" pitchFamily="34" charset="0"/>
              </a:rPr>
              <a:t>~  RCW 42.56.070(7) – (9), RCW 42.56.080, RCW 42.56.100, RCW 42.56.120, RCW 42.56.520, Model Rules, Zink v. City of Mesa, Hobbs v. State Auditor</a:t>
            </a:r>
          </a:p>
          <a:p>
            <a:pPr marL="411480" lvl="1" indent="0">
              <a:buClr>
                <a:srgbClr val="9CBEBD"/>
              </a:buClr>
              <a:buNone/>
            </a:pPr>
            <a:endParaRPr lang="en-US" sz="1600" dirty="0">
              <a:solidFill>
                <a:srgbClr val="2F2B20"/>
              </a:solidFill>
              <a:latin typeface="Arial" panose="020B0604020202020204" pitchFamily="34" charset="0"/>
              <a:cs typeface="Arial" panose="020B0604020202020204" pitchFamily="34" charset="0"/>
            </a:endParaRPr>
          </a:p>
          <a:p>
            <a:endParaRPr lang="en-US" sz="1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114800"/>
            <a:ext cx="1525314" cy="99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B6DA2BE-93A6-4C0E-BC3B-5C91D8DE6623}" type="slidenum">
              <a:rPr lang="en-US" smtClean="0"/>
              <a:pPr>
                <a:defRPr/>
              </a:pPr>
              <a:t>59</a:t>
            </a:fld>
            <a:endParaRPr lang="en-US" dirty="0"/>
          </a:p>
        </p:txBody>
      </p:sp>
    </p:spTree>
    <p:extLst>
      <p:ext uri="{BB962C8B-B14F-4D97-AF65-F5344CB8AC3E}">
        <p14:creationId xmlns:p14="http://schemas.microsoft.com/office/powerpoint/2010/main" val="226371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Washington </a:t>
            </a:r>
            <a:r>
              <a:rPr lang="en-US" sz="3200" b="1" dirty="0">
                <a:latin typeface="Arial" panose="020B0604020202020204" pitchFamily="34" charset="0"/>
                <a:cs typeface="Arial" panose="020B0604020202020204" pitchFamily="34" charset="0"/>
              </a:rPr>
              <a:t>State History – 1970s</a:t>
            </a: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sz="2400" b="1" i="1" dirty="0" smtClean="0">
                <a:latin typeface="Arial" panose="020B0604020202020204" pitchFamily="34" charset="0"/>
                <a:cs typeface="Arial" panose="020B0604020202020204" pitchFamily="34" charset="0"/>
              </a:rPr>
              <a:t>Open Public Meetings</a:t>
            </a:r>
            <a:endParaRPr lang="en-US" sz="2400" i="1" dirty="0"/>
          </a:p>
        </p:txBody>
      </p:sp>
      <p:pic>
        <p:nvPicPr>
          <p:cNvPr id="5" name="Content Placeholder 4"/>
          <p:cNvPicPr>
            <a:picLocks noGrp="1" noChangeAspect="1"/>
          </p:cNvPicPr>
          <p:nvPr>
            <p:ph idx="1"/>
          </p:nvPr>
        </p:nvPicPr>
        <p:blipFill>
          <a:blip r:embed="rId2"/>
          <a:stretch>
            <a:fillRect/>
          </a:stretch>
        </p:blipFill>
        <p:spPr>
          <a:xfrm>
            <a:off x="609600" y="1423595"/>
            <a:ext cx="4050310" cy="53200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919" y="1511893"/>
            <a:ext cx="2600325" cy="2571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183" y="4343400"/>
            <a:ext cx="3028950" cy="2266950"/>
          </a:xfrm>
          <a:prstGeom prst="rect">
            <a:avLst/>
          </a:prstGeom>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6</a:t>
            </a:fld>
            <a:endParaRPr lang="en-US" dirty="0"/>
          </a:p>
        </p:txBody>
      </p:sp>
    </p:spTree>
    <p:extLst>
      <p:ext uri="{BB962C8B-B14F-4D97-AF65-F5344CB8AC3E}">
        <p14:creationId xmlns:p14="http://schemas.microsoft.com/office/powerpoint/2010/main" val="2170337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410" y="558506"/>
            <a:ext cx="7924800" cy="5847755"/>
          </a:xfrm>
          <a:prstGeom prst="rect">
            <a:avLst/>
          </a:prstGeom>
        </p:spPr>
        <p:txBody>
          <a:bodyPr wrap="square">
            <a:spAutoFit/>
          </a:bodyPr>
          <a:lstStyle/>
          <a:p>
            <a:r>
              <a:rPr lang="en-US" sz="3200" b="1" dirty="0" smtClean="0">
                <a:solidFill>
                  <a:schemeClr val="tx2"/>
                </a:solidFill>
              </a:rPr>
              <a:t>Agency Responses to Requests</a:t>
            </a:r>
          </a:p>
          <a:p>
            <a:endParaRPr lang="en-US" dirty="0"/>
          </a:p>
          <a:p>
            <a:pPr marL="285750" indent="-285750">
              <a:buFont typeface="Arial" panose="020B0604020202020204" pitchFamily="34" charset="0"/>
              <a:buChar char="•"/>
            </a:pPr>
            <a:r>
              <a:rPr lang="en-US" dirty="0" smtClean="0"/>
              <a:t>The </a:t>
            </a:r>
            <a:r>
              <a:rPr lang="en-US" dirty="0"/>
              <a:t>agency has </a:t>
            </a:r>
            <a:r>
              <a:rPr lang="en-US" b="1" u="sng" dirty="0"/>
              <a:t>five </a:t>
            </a:r>
            <a:r>
              <a:rPr lang="en-US" b="1" i="1" u="sng" dirty="0"/>
              <a:t>business</a:t>
            </a:r>
            <a:r>
              <a:rPr lang="en-US" b="1" u="sng" dirty="0"/>
              <a:t> days</a:t>
            </a:r>
            <a:r>
              <a:rPr lang="en-US" dirty="0"/>
              <a:t> to </a:t>
            </a:r>
            <a:r>
              <a:rPr lang="en-US" dirty="0" smtClean="0"/>
              <a:t>respond to a public records request. </a:t>
            </a:r>
            <a:endParaRPr lang="en-US" dirty="0"/>
          </a:p>
          <a:p>
            <a:endParaRPr lang="en-US" dirty="0" smtClean="0"/>
          </a:p>
          <a:p>
            <a:endParaRPr lang="en-US" dirty="0" smtClean="0"/>
          </a:p>
          <a:p>
            <a:pPr marL="285750" indent="-285750">
              <a:buFont typeface="Arial" panose="020B0604020202020204" pitchFamily="34" charset="0"/>
              <a:buChar char="•"/>
            </a:pPr>
            <a:r>
              <a:rPr lang="en-US" dirty="0" smtClean="0"/>
              <a:t>Agency </a:t>
            </a:r>
            <a:r>
              <a:rPr lang="en-US" dirty="0"/>
              <a:t>response can</a:t>
            </a:r>
            <a:r>
              <a:rPr lang="en-US" dirty="0" smtClean="0"/>
              <a:t>:</a:t>
            </a:r>
          </a:p>
          <a:p>
            <a:endParaRPr lang="en-US" dirty="0"/>
          </a:p>
          <a:p>
            <a:pPr marL="800100" lvl="1" indent="-342900">
              <a:buFont typeface="+mj-lt"/>
              <a:buAutoNum type="arabicPeriod"/>
            </a:pPr>
            <a:r>
              <a:rPr lang="en-US" b="1" dirty="0"/>
              <a:t>Acknowledge receipt of the request and provide a reasonable estimate </a:t>
            </a:r>
            <a:r>
              <a:rPr lang="en-US" b="1" dirty="0" smtClean="0"/>
              <a:t>to respond</a:t>
            </a:r>
            <a:r>
              <a:rPr lang="en-US" dirty="0" smtClean="0"/>
              <a:t>; </a:t>
            </a:r>
            <a:r>
              <a:rPr lang="en-US" dirty="0"/>
              <a:t>or</a:t>
            </a:r>
          </a:p>
          <a:p>
            <a:pPr marL="800100" lvl="1" indent="-342900">
              <a:buFont typeface="+mj-lt"/>
              <a:buAutoNum type="arabicPeriod"/>
            </a:pPr>
            <a:r>
              <a:rPr lang="en-US" b="1" dirty="0"/>
              <a:t>Fulfill the request</a:t>
            </a:r>
            <a:r>
              <a:rPr lang="en-US" dirty="0"/>
              <a:t>; or</a:t>
            </a:r>
          </a:p>
          <a:p>
            <a:pPr marL="800100" lvl="1" indent="-342900">
              <a:buFont typeface="+mj-lt"/>
              <a:buAutoNum type="arabicPeriod"/>
            </a:pPr>
            <a:r>
              <a:rPr lang="en-US" b="1" dirty="0"/>
              <a:t>Provide an internet address and link </a:t>
            </a:r>
            <a:r>
              <a:rPr lang="en-US" dirty="0"/>
              <a:t>to the records on the agency’s </a:t>
            </a:r>
            <a:r>
              <a:rPr lang="en-US" dirty="0" smtClean="0"/>
              <a:t>website (which fulfills part or all of the request); </a:t>
            </a:r>
            <a:r>
              <a:rPr lang="en-US" dirty="0"/>
              <a:t>or</a:t>
            </a:r>
          </a:p>
          <a:p>
            <a:pPr marL="800100" lvl="1" indent="-342900">
              <a:buFont typeface="+mj-lt"/>
              <a:buAutoNum type="arabicPeriod"/>
            </a:pPr>
            <a:r>
              <a:rPr lang="en-US" b="1" dirty="0"/>
              <a:t>Seek </a:t>
            </a:r>
            <a:r>
              <a:rPr lang="en-US" b="1" dirty="0" smtClean="0"/>
              <a:t>clarification </a:t>
            </a:r>
            <a:r>
              <a:rPr lang="en-US" dirty="0" smtClean="0"/>
              <a:t>(still need to give estimate of time)</a:t>
            </a:r>
            <a:r>
              <a:rPr lang="en-US" dirty="0" smtClean="0">
                <a:solidFill>
                  <a:srgbClr val="FF0000"/>
                </a:solidFill>
              </a:rPr>
              <a:t>*</a:t>
            </a:r>
            <a:r>
              <a:rPr lang="en-US" b="1" dirty="0" smtClean="0"/>
              <a:t>;</a:t>
            </a:r>
            <a:r>
              <a:rPr lang="en-US" dirty="0" smtClean="0"/>
              <a:t> </a:t>
            </a:r>
            <a:r>
              <a:rPr lang="en-US" dirty="0"/>
              <a:t>or,</a:t>
            </a:r>
          </a:p>
          <a:p>
            <a:pPr marL="800100" lvl="1" indent="-342900">
              <a:buFont typeface="+mj-lt"/>
              <a:buAutoNum type="arabicPeriod"/>
            </a:pPr>
            <a:r>
              <a:rPr lang="en-US" b="1" dirty="0"/>
              <a:t>Deny</a:t>
            </a:r>
            <a:r>
              <a:rPr lang="en-US" dirty="0"/>
              <a:t> the request with an accompanying written statement of the specific </a:t>
            </a:r>
            <a:r>
              <a:rPr lang="en-US" b="1" dirty="0"/>
              <a:t>reasons</a:t>
            </a:r>
            <a:r>
              <a:rPr lang="en-US" dirty="0"/>
              <a:t>. </a:t>
            </a:r>
            <a:endParaRPr lang="en-US" dirty="0" smtClean="0"/>
          </a:p>
          <a:p>
            <a:pPr lvl="1"/>
            <a:endParaRPr lang="en-US" dirty="0"/>
          </a:p>
          <a:p>
            <a:pPr lvl="1"/>
            <a:r>
              <a:rPr lang="en-US" dirty="0">
                <a:latin typeface="Arial" pitchFamily="34" charset="0"/>
                <a:cs typeface="Arial" pitchFamily="34" charset="0"/>
              </a:rPr>
              <a:t> </a:t>
            </a:r>
            <a:r>
              <a:rPr lang="en-US" i="1" dirty="0">
                <a:latin typeface="Arial" panose="020B0604020202020204" pitchFamily="34" charset="0"/>
                <a:cs typeface="Arial" panose="020B0604020202020204" pitchFamily="34" charset="0"/>
              </a:rPr>
              <a:t>~ RCW </a:t>
            </a:r>
            <a:r>
              <a:rPr lang="en-US" i="1" dirty="0" smtClean="0">
                <a:latin typeface="Arial" panose="020B0604020202020204" pitchFamily="34" charset="0"/>
                <a:cs typeface="Arial" panose="020B0604020202020204" pitchFamily="34" charset="0"/>
              </a:rPr>
              <a:t>42.56.520</a:t>
            </a:r>
          </a:p>
          <a:p>
            <a:pPr lvl="1"/>
            <a:r>
              <a:rPr lang="en-US" i="1" dirty="0" smtClean="0">
                <a:solidFill>
                  <a:srgbClr val="FF0000"/>
                </a:solidFill>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ESHB 1594 (eff. July 23, 2017) – if request </a:t>
            </a:r>
          </a:p>
          <a:p>
            <a:pPr lvl="1"/>
            <a:r>
              <a:rPr lang="en-US" dirty="0" smtClean="0">
                <a:latin typeface="Arial" panose="020B0604020202020204" pitchFamily="34" charset="0"/>
                <a:cs typeface="Arial" panose="020B0604020202020204" pitchFamily="34" charset="0"/>
              </a:rPr>
              <a:t>unclear, give estimate to greatest extent possible</a:t>
            </a:r>
            <a:endParaRPr lang="en-US" dirty="0"/>
          </a:p>
        </p:txBody>
      </p:sp>
      <p:pic>
        <p:nvPicPr>
          <p:cNvPr id="3074"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943600" y="5192879"/>
            <a:ext cx="2203568" cy="103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410" y="5791200"/>
            <a:ext cx="549203" cy="30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1676400"/>
            <a:ext cx="742950" cy="742950"/>
          </a:xfrm>
          <a:prstGeom prst="rect">
            <a:avLst/>
          </a:prstGeom>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60</a:t>
            </a:fld>
            <a:endParaRPr lang="en-US" dirty="0"/>
          </a:p>
        </p:txBody>
      </p:sp>
    </p:spTree>
    <p:extLst>
      <p:ext uri="{BB962C8B-B14F-4D97-AF65-F5344CB8AC3E}">
        <p14:creationId xmlns:p14="http://schemas.microsoft.com/office/powerpoint/2010/main" val="19352367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7162800" cy="5786199"/>
          </a:xfrm>
          <a:prstGeom prst="rect">
            <a:avLst/>
          </a:prstGeom>
        </p:spPr>
        <p:txBody>
          <a:bodyPr wrap="square">
            <a:spAutoFit/>
          </a:bodyPr>
          <a:lstStyle/>
          <a:p>
            <a:r>
              <a:rPr lang="en-US" sz="3200" b="1" dirty="0" smtClean="0">
                <a:solidFill>
                  <a:schemeClr val="tx2"/>
                </a:solidFill>
              </a:rPr>
              <a:t>Seeking Clarification </a:t>
            </a:r>
          </a:p>
          <a:p>
            <a:endParaRPr lang="en-US" sz="3200" b="1" dirty="0" smtClean="0">
              <a:solidFill>
                <a:schemeClr val="tx2"/>
              </a:solidFill>
            </a:endParaRPr>
          </a:p>
          <a:p>
            <a:pPr marL="285750" indent="-285750">
              <a:buFont typeface="Arial" panose="020B0604020202020204" pitchFamily="34" charset="0"/>
              <a:buChar char="•"/>
            </a:pPr>
            <a:r>
              <a:rPr lang="en-US" dirty="0" smtClean="0"/>
              <a:t>An agency can seek clarification of a request if it is </a:t>
            </a:r>
            <a:r>
              <a:rPr lang="en-US" b="1" dirty="0" smtClean="0">
                <a:solidFill>
                  <a:srgbClr val="006600"/>
                </a:solidFill>
              </a:rPr>
              <a:t>not reasonably clear</a:t>
            </a:r>
            <a:r>
              <a:rPr lang="en-US" dirty="0" smtClean="0"/>
              <a:t>, or does not request “</a:t>
            </a:r>
            <a:r>
              <a:rPr lang="en-US" b="1" dirty="0" smtClean="0">
                <a:solidFill>
                  <a:srgbClr val="006600"/>
                </a:solidFill>
              </a:rPr>
              <a:t>identifiable records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Remember:  agency’s rules are to give “</a:t>
            </a:r>
            <a:r>
              <a:rPr lang="en-US" u="sng" dirty="0" smtClean="0"/>
              <a:t>fullest assistance</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Agency should explain why it needs clarification, in order to provide fullest assistance to requester and to search for potentially responsive records.*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 requester does not respond to request for clarification, the agency may close the request.*</a:t>
            </a:r>
            <a:endParaRPr lang="en-US" dirty="0"/>
          </a:p>
          <a:p>
            <a:pPr marL="800100" lvl="1" indent="-342900">
              <a:buFont typeface="+mj-lt"/>
              <a:buAutoNum type="arabicPeriod"/>
            </a:pPr>
            <a:endParaRPr lang="en-US" dirty="0"/>
          </a:p>
          <a:p>
            <a:pPr lvl="1"/>
            <a:r>
              <a:rPr lang="en-US" dirty="0">
                <a:latin typeface="Arial" pitchFamily="34" charset="0"/>
                <a:cs typeface="Arial" pitchFamily="34" charset="0"/>
              </a:rPr>
              <a:t> </a:t>
            </a:r>
            <a:r>
              <a:rPr lang="en-US" i="1" dirty="0">
                <a:latin typeface="Arial" panose="020B0604020202020204" pitchFamily="34" charset="0"/>
                <a:cs typeface="Arial" panose="020B0604020202020204" pitchFamily="34" charset="0"/>
              </a:rPr>
              <a:t>~ RCW </a:t>
            </a:r>
            <a:r>
              <a:rPr lang="en-US" i="1" dirty="0" smtClean="0">
                <a:latin typeface="Arial" panose="020B0604020202020204" pitchFamily="34" charset="0"/>
                <a:cs typeface="Arial" panose="020B0604020202020204" pitchFamily="34" charset="0"/>
              </a:rPr>
              <a:t>42.56.520</a:t>
            </a:r>
          </a:p>
          <a:p>
            <a:pPr lvl="1"/>
            <a:endParaRPr lang="en-US" i="1"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       *ESHB 1594 (eff. July 23, 2017)</a:t>
            </a:r>
          </a:p>
          <a:p>
            <a:pPr lvl="1"/>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Agency must respond</a:t>
            </a:r>
          </a:p>
          <a:p>
            <a:pPr lvl="1"/>
            <a:r>
              <a:rPr lang="en-US" dirty="0" smtClean="0">
                <a:latin typeface="Arial" panose="020B0604020202020204" pitchFamily="34" charset="0"/>
                <a:cs typeface="Arial" panose="020B0604020202020204" pitchFamily="34" charset="0"/>
              </a:rPr>
              <a:t>        to parts of request that are clear.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267200"/>
            <a:ext cx="2848207" cy="233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77" y="5434965"/>
            <a:ext cx="1146897" cy="62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F2816D2-2B78-4474-9B8D-855FCEEE2473}" type="slidenum">
              <a:rPr lang="en-US" smtClean="0"/>
              <a:pPr>
                <a:defRPr/>
              </a:pPr>
              <a:t>61</a:t>
            </a:fld>
            <a:endParaRPr lang="en-US" dirty="0"/>
          </a:p>
        </p:txBody>
      </p:sp>
    </p:spTree>
    <p:extLst>
      <p:ext uri="{BB962C8B-B14F-4D97-AF65-F5344CB8AC3E}">
        <p14:creationId xmlns:p14="http://schemas.microsoft.com/office/powerpoint/2010/main" val="3722934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1"/>
            <a:ext cx="7391400" cy="5293757"/>
          </a:xfrm>
          <a:prstGeom prst="rect">
            <a:avLst/>
          </a:prstGeom>
        </p:spPr>
        <p:txBody>
          <a:bodyPr wrap="square">
            <a:spAutoFit/>
          </a:bodyPr>
          <a:lstStyle/>
          <a:p>
            <a:r>
              <a:rPr lang="en-US" sz="3200" b="1" dirty="0" smtClean="0">
                <a:solidFill>
                  <a:schemeClr val="tx2"/>
                </a:solidFill>
              </a:rPr>
              <a:t>Estimate of Time for Further Response </a:t>
            </a:r>
            <a:endParaRPr lang="en-US" sz="3200" b="1" dirty="0">
              <a:solidFill>
                <a:schemeClr val="tx2"/>
              </a:solidFill>
            </a:endParaRP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dirty="0" smtClean="0"/>
              <a:t>An </a:t>
            </a:r>
            <a:r>
              <a:rPr lang="en-US" dirty="0"/>
              <a:t>agency </a:t>
            </a:r>
            <a:r>
              <a:rPr lang="en-US" dirty="0" smtClean="0"/>
              <a:t>can provide an </a:t>
            </a:r>
            <a:r>
              <a:rPr lang="en-US" b="1" dirty="0" smtClean="0">
                <a:solidFill>
                  <a:srgbClr val="FF0000"/>
                </a:solidFill>
              </a:rPr>
              <a:t>estimate of time for further response</a:t>
            </a:r>
            <a:r>
              <a:rPr lang="en-US" dirty="0" smtClean="0"/>
              <a:t>. Further response includes estimate to produce first installment.  </a:t>
            </a:r>
          </a:p>
          <a:p>
            <a:pPr marL="285750" indent="-285750">
              <a:buFont typeface="Arial" panose="020B0604020202020204" pitchFamily="34" charset="0"/>
              <a:buChar char="•"/>
            </a:pPr>
            <a:r>
              <a:rPr lang="en-US" dirty="0" smtClean="0"/>
              <a:t>Estimate is to be </a:t>
            </a:r>
            <a:r>
              <a:rPr lang="en-US" b="1" dirty="0" smtClean="0">
                <a:solidFill>
                  <a:srgbClr val="006600"/>
                </a:solidFill>
              </a:rPr>
              <a:t>reasonable</a:t>
            </a:r>
            <a:r>
              <a:rPr lang="en-US" dirty="0" smtClean="0">
                <a:solidFill>
                  <a:srgbClr val="006600"/>
                </a:solidFill>
              </a:rPr>
              <a:t>.</a:t>
            </a:r>
            <a:r>
              <a:rPr lang="en-US" dirty="0" smtClean="0"/>
              <a:t>  </a:t>
            </a:r>
          </a:p>
          <a:p>
            <a:pPr marL="285750" indent="-285750">
              <a:buFont typeface="Arial" panose="020B0604020202020204" pitchFamily="34" charset="0"/>
              <a:buChar char="•"/>
            </a:pPr>
            <a:r>
              <a:rPr lang="en-US" b="1" dirty="0" smtClean="0">
                <a:solidFill>
                  <a:srgbClr val="006600"/>
                </a:solidFill>
              </a:rPr>
              <a:t>Factors</a:t>
            </a:r>
            <a:r>
              <a:rPr lang="en-US" dirty="0" smtClean="0"/>
              <a:t> may include, for example, time needed to:</a:t>
            </a:r>
          </a:p>
          <a:p>
            <a:pPr marL="742950" lvl="1" indent="-285750">
              <a:buFont typeface="Arial" panose="020B0604020202020204" pitchFamily="34" charset="0"/>
              <a:buChar char="•"/>
            </a:pPr>
            <a:r>
              <a:rPr lang="en-US" dirty="0" smtClean="0"/>
              <a:t>Get clarification if necessary.</a:t>
            </a:r>
          </a:p>
          <a:p>
            <a:pPr marL="742950" lvl="1" indent="-285750">
              <a:buFont typeface="Arial" panose="020B0604020202020204" pitchFamily="34" charset="0"/>
              <a:buChar char="•"/>
            </a:pPr>
            <a:r>
              <a:rPr lang="en-US" dirty="0" smtClean="0"/>
              <a:t>Search for records.  More time may be needed if request is large or complex.</a:t>
            </a:r>
          </a:p>
          <a:p>
            <a:pPr marL="742950" lvl="1" indent="-285750">
              <a:buFont typeface="Arial" panose="020B0604020202020204" pitchFamily="34" charset="0"/>
              <a:buChar char="•"/>
            </a:pPr>
            <a:r>
              <a:rPr lang="en-US" dirty="0" smtClean="0"/>
              <a:t>Assemble and review records.</a:t>
            </a:r>
          </a:p>
          <a:p>
            <a:pPr marL="742950" lvl="1" indent="-285750">
              <a:buFont typeface="Arial" panose="020B0604020202020204" pitchFamily="34" charset="0"/>
              <a:buChar char="•"/>
            </a:pPr>
            <a:r>
              <a:rPr lang="en-US" dirty="0" smtClean="0"/>
              <a:t>Provide notice to affected third persons/agencies.</a:t>
            </a:r>
          </a:p>
          <a:p>
            <a:pPr marL="742950" lvl="1" indent="-285750">
              <a:buFont typeface="Arial" panose="020B0604020202020204" pitchFamily="34" charset="0"/>
              <a:buChar char="•"/>
            </a:pPr>
            <a:r>
              <a:rPr lang="en-US" dirty="0" smtClean="0"/>
              <a:t>Prepare an exemption log if necessary.</a:t>
            </a:r>
          </a:p>
          <a:p>
            <a:pPr marL="742950" lvl="1" indent="-285750">
              <a:buFont typeface="Arial" panose="020B0604020202020204" pitchFamily="34" charset="0"/>
              <a:buChar char="•"/>
            </a:pPr>
            <a:r>
              <a:rPr lang="en-US" dirty="0"/>
              <a:t>Perform other essential agency </a:t>
            </a:r>
            <a:r>
              <a:rPr lang="en-US" dirty="0" smtClean="0"/>
              <a:t>functions.</a:t>
            </a:r>
            <a:endParaRPr lang="en-US" dirty="0"/>
          </a:p>
          <a:p>
            <a:pPr marL="285750" indent="-285750">
              <a:buFont typeface="Arial" panose="020B0604020202020204" pitchFamily="34" charset="0"/>
              <a:buChar char="•"/>
            </a:pPr>
            <a:r>
              <a:rPr lang="en-US" dirty="0" smtClean="0"/>
              <a:t>An agency can </a:t>
            </a:r>
            <a:r>
              <a:rPr lang="en-US" b="1" dirty="0" smtClean="0">
                <a:solidFill>
                  <a:srgbClr val="006600"/>
                </a:solidFill>
              </a:rPr>
              <a:t>extend</a:t>
            </a:r>
            <a:r>
              <a:rPr lang="en-US" dirty="0" smtClean="0"/>
              <a:t> the time if needed.  </a:t>
            </a:r>
          </a:p>
          <a:p>
            <a:endParaRPr lang="en-US" sz="1400" dirty="0" smtClean="0"/>
          </a:p>
          <a:p>
            <a:r>
              <a:rPr lang="en-US" sz="1400" i="1"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RCW </a:t>
            </a:r>
            <a:r>
              <a:rPr lang="en-US" sz="1400" i="1" dirty="0" smtClean="0">
                <a:latin typeface="Arial" panose="020B0604020202020204" pitchFamily="34" charset="0"/>
                <a:cs typeface="Arial" panose="020B0604020202020204" pitchFamily="34" charset="0"/>
              </a:rPr>
              <a:t>42.56.520, RCW 42.56.080, RCW 42.56.550; Andrews v. Washington State Patrol; Hobbs v. State</a:t>
            </a:r>
            <a:endParaRPr lang="en-US" sz="1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0445"/>
            <a:ext cx="1876425" cy="141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62</a:t>
            </a:fld>
            <a:endParaRPr lang="en-US" dirty="0"/>
          </a:p>
        </p:txBody>
      </p:sp>
    </p:spTree>
    <p:extLst>
      <p:ext uri="{BB962C8B-B14F-4D97-AF65-F5344CB8AC3E}">
        <p14:creationId xmlns:p14="http://schemas.microsoft.com/office/powerpoint/2010/main" val="23661108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1"/>
            <a:ext cx="7696200" cy="6309420"/>
          </a:xfrm>
          <a:prstGeom prst="rect">
            <a:avLst/>
          </a:prstGeom>
        </p:spPr>
        <p:txBody>
          <a:bodyPr wrap="square">
            <a:spAutoFit/>
          </a:bodyPr>
          <a:lstStyle/>
          <a:p>
            <a:r>
              <a:rPr lang="en-US" sz="3200" b="1" dirty="0" smtClean="0">
                <a:solidFill>
                  <a:schemeClr val="tx2"/>
                </a:solidFill>
              </a:rPr>
              <a:t>Searches </a:t>
            </a:r>
            <a:endParaRPr lang="en-US" sz="3200" b="1" dirty="0">
              <a:solidFill>
                <a:schemeClr val="tx2"/>
              </a:solidFill>
            </a:endParaRP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2000" dirty="0" smtClean="0"/>
              <a:t>An agency must conduct an </a:t>
            </a:r>
            <a:r>
              <a:rPr lang="en-US" sz="2000" b="1" dirty="0" smtClean="0">
                <a:solidFill>
                  <a:srgbClr val="FF0000"/>
                </a:solidFill>
              </a:rPr>
              <a:t>adequate search </a:t>
            </a:r>
            <a:r>
              <a:rPr lang="en-US" sz="2000" dirty="0" smtClean="0"/>
              <a:t>for responsive records.  </a:t>
            </a:r>
          </a:p>
          <a:p>
            <a:pPr marL="285750" indent="-285750">
              <a:buFont typeface="Arial" panose="020B0604020202020204" pitchFamily="34" charset="0"/>
              <a:buChar char="•"/>
            </a:pPr>
            <a:r>
              <a:rPr lang="en-US" sz="2000" dirty="0" smtClean="0"/>
              <a:t>The search should be reasonably calculated to uncover responsive records.</a:t>
            </a:r>
          </a:p>
          <a:p>
            <a:pPr marL="285750" indent="-285750">
              <a:buFont typeface="Arial" panose="020B0604020202020204" pitchFamily="34" charset="0"/>
              <a:buChar char="•"/>
            </a:pPr>
            <a:r>
              <a:rPr lang="en-US" sz="2000" dirty="0" smtClean="0"/>
              <a:t>The search should follow obvious leads to possible locations where records are likely to be found.</a:t>
            </a:r>
          </a:p>
          <a:p>
            <a:pPr marL="285750" indent="-285750">
              <a:buFont typeface="Arial" panose="020B0604020202020204" pitchFamily="34" charset="0"/>
              <a:buChar char="•"/>
            </a:pPr>
            <a:r>
              <a:rPr lang="en-US" sz="2000" dirty="0" smtClean="0"/>
              <a:t>If responsive public records are on or in employees’ personal devices, personal accounts, or personal files, those must be searched, too. </a:t>
            </a:r>
          </a:p>
          <a:p>
            <a:pPr marL="285750" indent="-285750">
              <a:buFont typeface="Arial" panose="020B0604020202020204" pitchFamily="34" charset="0"/>
              <a:buChar char="•"/>
            </a:pPr>
            <a:r>
              <a:rPr lang="en-US" sz="2000" dirty="0" smtClean="0"/>
              <a:t>The focal point of the judicial inquiry is the agency’s search process, not the outcome of the search.</a:t>
            </a:r>
          </a:p>
          <a:p>
            <a:pPr marL="285750" indent="-285750">
              <a:buFont typeface="Arial" panose="020B0604020202020204" pitchFamily="34" charset="0"/>
              <a:buChar char="•"/>
            </a:pPr>
            <a:r>
              <a:rPr lang="en-US" sz="2000" dirty="0" smtClean="0"/>
              <a:t>The </a:t>
            </a:r>
            <a:r>
              <a:rPr lang="en-US" sz="2000" b="1" dirty="0" smtClean="0"/>
              <a:t>agency bears the burden of proof </a:t>
            </a:r>
            <a:r>
              <a:rPr lang="en-US" sz="2000" dirty="0" smtClean="0"/>
              <a:t>to show the adequacy of the search.   </a:t>
            </a:r>
            <a:endParaRPr lang="en-US" sz="2000" dirty="0" smtClean="0"/>
          </a:p>
          <a:p>
            <a:pPr marL="285750" indent="-285750">
              <a:buFont typeface="Arial" panose="020B0604020202020204" pitchFamily="34" charset="0"/>
              <a:buChar char="•"/>
            </a:pPr>
            <a:endParaRPr lang="en-US" sz="2000" dirty="0"/>
          </a:p>
          <a:p>
            <a:r>
              <a:rPr lang="en-US" sz="1400" i="1"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RCW </a:t>
            </a:r>
            <a:r>
              <a:rPr lang="en-US" sz="1400" i="1" dirty="0" smtClean="0">
                <a:latin typeface="Arial" panose="020B0604020202020204" pitchFamily="34" charset="0"/>
                <a:cs typeface="Arial" panose="020B0604020202020204" pitchFamily="34" charset="0"/>
              </a:rPr>
              <a:t>42.56.520; Neighborhood Alliance of Spokane v. Spokane County; Hobbs v. State; Block v. City of Gold Bar; Nissen v. Pierce County.</a:t>
            </a:r>
            <a:endParaRPr lang="en-US" sz="1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04800"/>
            <a:ext cx="14478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63</a:t>
            </a:fld>
            <a:endParaRPr lang="en-US" dirty="0"/>
          </a:p>
        </p:txBody>
      </p:sp>
    </p:spTree>
    <p:extLst>
      <p:ext uri="{BB962C8B-B14F-4D97-AF65-F5344CB8AC3E}">
        <p14:creationId xmlns:p14="http://schemas.microsoft.com/office/powerpoint/2010/main" val="34627850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7162800" cy="5016758"/>
          </a:xfrm>
          <a:prstGeom prst="rect">
            <a:avLst/>
          </a:prstGeom>
        </p:spPr>
        <p:txBody>
          <a:bodyPr wrap="square">
            <a:spAutoFit/>
          </a:bodyPr>
          <a:lstStyle/>
          <a:p>
            <a:r>
              <a:rPr lang="en-US" sz="3200" b="1" dirty="0" smtClean="0">
                <a:solidFill>
                  <a:schemeClr val="tx2"/>
                </a:solidFill>
              </a:rPr>
              <a:t>Installments  </a:t>
            </a:r>
            <a:endParaRPr lang="en-US" sz="3200" b="1" dirty="0">
              <a:solidFill>
                <a:schemeClr val="tx2"/>
              </a:solidFill>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smtClean="0"/>
              <a:t>Agencies can provide records in </a:t>
            </a:r>
            <a:r>
              <a:rPr lang="en-US" b="1" dirty="0" smtClean="0">
                <a:solidFill>
                  <a:srgbClr val="006600"/>
                </a:solidFill>
              </a:rPr>
              <a:t>installments</a:t>
            </a:r>
            <a:r>
              <a:rPr lang="en-US" dirty="0" smtClean="0"/>
              <a:t>,</a:t>
            </a:r>
            <a:r>
              <a:rPr lang="en-US" sz="1600" dirty="0" smtClean="0"/>
              <a:t> particularly for larger requests.</a:t>
            </a:r>
          </a:p>
          <a:p>
            <a:pPr marL="285750" indent="-285750">
              <a:buFont typeface="Arial" panose="020B0604020202020204" pitchFamily="34" charset="0"/>
              <a:buChar char="•"/>
            </a:pPr>
            <a:r>
              <a:rPr lang="en-US" sz="1600" dirty="0" smtClean="0"/>
              <a:t>Agencies can request a deposit up front for copies (not to exceed 10 percent).</a:t>
            </a:r>
          </a:p>
          <a:p>
            <a:pPr marL="285750" indent="-285750">
              <a:buFont typeface="Arial" panose="020B0604020202020204" pitchFamily="34" charset="0"/>
              <a:buChar char="•"/>
            </a:pPr>
            <a:r>
              <a:rPr lang="en-US" sz="1600" dirty="0" smtClean="0"/>
              <a:t>Agencies can provide an installment by providing links to records on its website.</a:t>
            </a:r>
          </a:p>
          <a:p>
            <a:pPr marL="742950" lvl="1" indent="-285750">
              <a:buFont typeface="Wingdings" panose="05000000000000000000" pitchFamily="2" charset="2"/>
              <a:buChar char="q"/>
            </a:pPr>
            <a:r>
              <a:rPr lang="en-US" sz="1600" i="1" u="sng" dirty="0" smtClean="0"/>
              <a:t>Note</a:t>
            </a:r>
            <a:r>
              <a:rPr lang="en-US" sz="1600" i="1" dirty="0" smtClean="0"/>
              <a:t>:</a:t>
            </a:r>
            <a:r>
              <a:rPr lang="en-US" sz="1600" dirty="0" smtClean="0"/>
              <a:t>  Agencies are encouraged to post commonly-requested records on their websites.  This:</a:t>
            </a:r>
          </a:p>
          <a:p>
            <a:pPr marL="1200150" lvl="2" indent="-285750">
              <a:buFont typeface="Wingdings" panose="05000000000000000000" pitchFamily="2" charset="2"/>
              <a:buChar char="§"/>
            </a:pPr>
            <a:r>
              <a:rPr lang="en-US" sz="1600" dirty="0" smtClean="0"/>
              <a:t>Makes records more accessible.</a:t>
            </a:r>
          </a:p>
          <a:p>
            <a:pPr marL="1200150" lvl="2" indent="-285750">
              <a:buFont typeface="Wingdings" panose="05000000000000000000" pitchFamily="2" charset="2"/>
              <a:buChar char="§"/>
            </a:pPr>
            <a:r>
              <a:rPr lang="en-US" sz="1600" dirty="0" smtClean="0"/>
              <a:t>Enables quicker agency responses.</a:t>
            </a:r>
          </a:p>
          <a:p>
            <a:pPr marL="1200150" lvl="2" indent="-285750">
              <a:buFont typeface="Wingdings" panose="05000000000000000000" pitchFamily="2" charset="2"/>
              <a:buChar char="§"/>
            </a:pPr>
            <a:r>
              <a:rPr lang="en-US" sz="1600" dirty="0" smtClean="0"/>
              <a:t>Enables requesters to choose to view or copy only those records they want.</a:t>
            </a:r>
          </a:p>
          <a:p>
            <a:pPr marL="1200150" lvl="2" indent="-285750">
              <a:buFont typeface="Arial" panose="020B0604020202020204" pitchFamily="34" charset="0"/>
              <a:buChar char="•"/>
            </a:pPr>
            <a:endParaRPr lang="en-US" sz="1600" dirty="0"/>
          </a:p>
          <a:p>
            <a:r>
              <a:rPr lang="en-US" sz="1600" i="1" dirty="0">
                <a:latin typeface="Arial" panose="020B0604020202020204" pitchFamily="34" charset="0"/>
                <a:cs typeface="Arial" panose="020B0604020202020204" pitchFamily="34" charset="0"/>
              </a:rPr>
              <a:t>~ RCW </a:t>
            </a:r>
            <a:r>
              <a:rPr lang="en-US" sz="1600" i="1" dirty="0" smtClean="0">
                <a:latin typeface="Arial" panose="020B0604020202020204" pitchFamily="34" charset="0"/>
                <a:cs typeface="Arial" panose="020B0604020202020204" pitchFamily="34" charset="0"/>
              </a:rPr>
              <a:t>42.56.080, RCW 42.56.120</a:t>
            </a:r>
            <a:endParaRPr lang="en-US" sz="1600" dirty="0" smtClean="0"/>
          </a:p>
          <a:p>
            <a:pPr lvl="2"/>
            <a:r>
              <a:rPr lang="en-US" sz="1600" dirty="0" smtClean="0"/>
              <a:t>  </a:t>
            </a:r>
            <a:endParaRPr lang="en-US"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5973"/>
            <a:ext cx="3048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907116"/>
            <a:ext cx="2011964" cy="161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64</a:t>
            </a:fld>
            <a:endParaRPr lang="en-US" dirty="0"/>
          </a:p>
        </p:txBody>
      </p:sp>
    </p:spTree>
    <p:extLst>
      <p:ext uri="{BB962C8B-B14F-4D97-AF65-F5344CB8AC3E}">
        <p14:creationId xmlns:p14="http://schemas.microsoft.com/office/powerpoint/2010/main" val="31356997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1143000"/>
          </a:xfrm>
        </p:spPr>
        <p:txBody>
          <a:bodyPr/>
          <a:lstStyle/>
          <a:p>
            <a:r>
              <a:rPr lang="en-US" sz="2800" b="1" dirty="0" smtClean="0">
                <a:latin typeface="Arial" panose="020B0604020202020204" pitchFamily="34" charset="0"/>
                <a:cs typeface="Arial" panose="020B0604020202020204" pitchFamily="34" charset="0"/>
              </a:rPr>
              <a:t>“Mechanics” of Searching/Producing Public Records Controlled by Employee</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7620000" cy="5105400"/>
          </a:xfrm>
        </p:spPr>
        <p:txBody>
          <a:bodyPr>
            <a:normAutofit/>
          </a:bodyPr>
          <a:lstStyle/>
          <a:p>
            <a:pPr lvl="0"/>
            <a:r>
              <a:rPr lang="en-US" dirty="0">
                <a:latin typeface="Arial" panose="020B0604020202020204" pitchFamily="34" charset="0"/>
                <a:cs typeface="Arial" panose="020B0604020202020204" pitchFamily="34" charset="0"/>
              </a:rPr>
              <a:t>The public </a:t>
            </a:r>
            <a:r>
              <a:rPr lang="en-US" sz="2800" b="1" dirty="0">
                <a:solidFill>
                  <a:srgbClr val="0070C0"/>
                </a:solidFill>
                <a:latin typeface="Arial" panose="020B0604020202020204" pitchFamily="34" charset="0"/>
                <a:cs typeface="Arial" panose="020B0604020202020204" pitchFamily="34" charset="0"/>
              </a:rPr>
              <a:t>employee</a:t>
            </a:r>
            <a:r>
              <a:rPr lang="en-US" sz="2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must </a:t>
            </a:r>
            <a:r>
              <a:rPr lang="en-US" b="1" dirty="0">
                <a:solidFill>
                  <a:srgbClr val="FF0000"/>
                </a:solidFill>
                <a:latin typeface="Arial" panose="020B0604020202020204" pitchFamily="34" charset="0"/>
                <a:cs typeface="Arial" panose="020B0604020202020204" pitchFamily="34" charset="0"/>
              </a:rPr>
              <a:t>obtain, segregate and produce </a:t>
            </a:r>
            <a:r>
              <a:rPr lang="en-US" dirty="0">
                <a:latin typeface="Arial" panose="020B0604020202020204" pitchFamily="34" charset="0"/>
                <a:cs typeface="Arial" panose="020B0604020202020204" pitchFamily="34" charset="0"/>
              </a:rPr>
              <a:t>to the employer those public records that are responsive to a PRA </a:t>
            </a:r>
            <a:r>
              <a:rPr lang="en-US" dirty="0" smtClean="0">
                <a:latin typeface="Arial" panose="020B0604020202020204" pitchFamily="34" charset="0"/>
                <a:cs typeface="Arial" panose="020B0604020202020204" pitchFamily="34" charset="0"/>
              </a:rPr>
              <a:t>request from the employee’s </a:t>
            </a:r>
            <a:r>
              <a:rPr lang="en-US" b="1" dirty="0" smtClean="0">
                <a:solidFill>
                  <a:srgbClr val="00B050"/>
                </a:solidFill>
                <a:latin typeface="Arial" panose="020B0604020202020204" pitchFamily="34" charset="0"/>
                <a:cs typeface="Arial" panose="020B0604020202020204" pitchFamily="34" charset="0"/>
              </a:rPr>
              <a:t>personal accounts, files, and devices</a:t>
            </a:r>
            <a:r>
              <a:rPr lang="en-US" dirty="0" smtClean="0">
                <a:latin typeface="Arial" panose="020B0604020202020204" pitchFamily="34" charset="0"/>
                <a:cs typeface="Arial" panose="020B0604020202020204" pitchFamily="34" charset="0"/>
              </a:rPr>
              <a:t>. </a:t>
            </a:r>
          </a:p>
          <a:p>
            <a:pPr lvl="0"/>
            <a:r>
              <a:rPr lang="en-US" dirty="0" smtClean="0">
                <a:latin typeface="Arial" panose="020B0604020202020204" pitchFamily="34" charset="0"/>
                <a:cs typeface="Arial" panose="020B0604020202020204" pitchFamily="34" charset="0"/>
              </a:rPr>
              <a:t>Employee may be required to submit </a:t>
            </a:r>
            <a:r>
              <a:rPr lang="en-US" u="sng" dirty="0" smtClean="0">
                <a:latin typeface="Arial" panose="020B0604020202020204" pitchFamily="34" charset="0"/>
                <a:cs typeface="Arial" panose="020B0604020202020204" pitchFamily="34" charset="0"/>
              </a:rPr>
              <a:t>affidavit</a:t>
            </a:r>
            <a:r>
              <a:rPr lang="en-US" dirty="0" smtClean="0">
                <a:latin typeface="Arial" panose="020B0604020202020204" pitchFamily="34" charset="0"/>
                <a:cs typeface="Arial" panose="020B0604020202020204" pitchFamily="34" charset="0"/>
              </a:rPr>
              <a:t> regarding his/her search. </a:t>
            </a:r>
          </a:p>
          <a:p>
            <a:pPr marL="114300" lvl="0" indent="0">
              <a:buNone/>
            </a:pPr>
            <a:endParaRPr lang="en-US" dirty="0">
              <a:latin typeface="Arial" panose="020B0604020202020204" pitchFamily="34" charset="0"/>
              <a:cs typeface="Arial" panose="020B0604020202020204" pitchFamily="34" charset="0"/>
            </a:endParaRPr>
          </a:p>
          <a:p>
            <a:pPr lvl="0"/>
            <a:endParaRPr lang="en-US" dirty="0" smtClean="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114300" lvl="0" indent="0">
              <a:buNone/>
            </a:pPr>
            <a:r>
              <a:rPr lang="en-US" sz="1600" i="1" dirty="0">
                <a:latin typeface="Arial" panose="020B0604020202020204" pitchFamily="34" charset="0"/>
                <a:cs typeface="Arial" panose="020B0604020202020204" pitchFamily="34" charset="0"/>
              </a:rPr>
              <a:t>~ Nissen </a:t>
            </a:r>
            <a:r>
              <a:rPr lang="en-US" sz="1600" i="1" dirty="0" smtClean="0">
                <a:latin typeface="Arial" panose="020B0604020202020204" pitchFamily="34" charset="0"/>
                <a:cs typeface="Arial" panose="020B0604020202020204" pitchFamily="34" charset="0"/>
              </a:rPr>
              <a:t>v. Pierce County</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B6DA2BE-93A6-4C0E-BC3B-5C91D8DE6623}" type="slidenum">
              <a:rPr lang="en-US" smtClean="0"/>
              <a:pPr>
                <a:defRPr/>
              </a:pPr>
              <a:t>65</a:t>
            </a:fld>
            <a:endParaRPr lang="en-US" dirty="0"/>
          </a:p>
        </p:txBody>
      </p:sp>
    </p:spTree>
    <p:extLst>
      <p:ext uri="{BB962C8B-B14F-4D97-AF65-F5344CB8AC3E}">
        <p14:creationId xmlns:p14="http://schemas.microsoft.com/office/powerpoint/2010/main" val="7288653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7391400" cy="6617196"/>
          </a:xfrm>
          <a:prstGeom prst="rect">
            <a:avLst/>
          </a:prstGeom>
        </p:spPr>
        <p:txBody>
          <a:bodyPr wrap="square">
            <a:spAutoFit/>
          </a:bodyPr>
          <a:lstStyle/>
          <a:p>
            <a:r>
              <a:rPr lang="en-US" sz="3200" b="1" dirty="0" smtClean="0">
                <a:solidFill>
                  <a:schemeClr val="tx2"/>
                </a:solidFill>
              </a:rPr>
              <a:t>Exemptions </a:t>
            </a:r>
            <a:endParaRPr lang="en-US" sz="3200" b="1" dirty="0">
              <a:solidFill>
                <a:schemeClr val="tx2"/>
              </a:solidFill>
            </a:endParaRPr>
          </a:p>
          <a:p>
            <a:pPr marL="285750" indent="-285750">
              <a:buFont typeface="Arial" panose="020B0604020202020204" pitchFamily="34" charset="0"/>
              <a:buChar char="•"/>
            </a:pPr>
            <a:endParaRPr lang="en-US" sz="1600" dirty="0"/>
          </a:p>
          <a:p>
            <a:endParaRPr lang="en-US" sz="2000" dirty="0"/>
          </a:p>
          <a:p>
            <a:pPr marL="285750" indent="-285750">
              <a:buFont typeface="Arial" panose="020B0604020202020204" pitchFamily="34" charset="0"/>
              <a:buChar char="•"/>
            </a:pPr>
            <a:r>
              <a:rPr lang="en-US" sz="2000" dirty="0" smtClean="0"/>
              <a:t>Records are presumed open.  </a:t>
            </a:r>
          </a:p>
          <a:p>
            <a:endParaRPr lang="en-US" sz="2000" dirty="0" smtClean="0"/>
          </a:p>
          <a:p>
            <a:pPr marL="285750" indent="-285750">
              <a:buFont typeface="Arial" panose="020B0604020202020204" pitchFamily="34" charset="0"/>
              <a:buChar char="•"/>
            </a:pPr>
            <a:r>
              <a:rPr lang="en-US" sz="2000" dirty="0" smtClean="0"/>
              <a:t>If a record, or part of a record, is withheld from the public, the agency must cite to an </a:t>
            </a:r>
            <a:r>
              <a:rPr lang="en-US" sz="2000" b="1" dirty="0" smtClean="0">
                <a:solidFill>
                  <a:srgbClr val="006600"/>
                </a:solidFill>
              </a:rPr>
              <a:t>“exemption</a:t>
            </a:r>
            <a:r>
              <a:rPr lang="en-US" sz="2000" dirty="0" smtClean="0"/>
              <a:t>” in law and give a brief explanation.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Exemptions are </a:t>
            </a:r>
            <a:r>
              <a:rPr lang="en-US" sz="2000" b="1" dirty="0" smtClean="0">
                <a:solidFill>
                  <a:srgbClr val="FF0000"/>
                </a:solidFill>
              </a:rPr>
              <a:t>narrowly construed</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general rule is the agency withholds only the exempt information, and releases the rest.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Exemptions must be authorized in law --- in PRA or other laws.</a:t>
            </a:r>
          </a:p>
          <a:p>
            <a:pPr marL="285750" indent="-285750">
              <a:buFont typeface="Arial" panose="020B0604020202020204" pitchFamily="34" charset="0"/>
              <a:buChar char="•"/>
            </a:pPr>
            <a:endParaRPr lang="en-US" sz="2000" dirty="0"/>
          </a:p>
          <a:p>
            <a:endParaRPr lang="en-US" sz="2000" dirty="0" smtClean="0"/>
          </a:p>
          <a:p>
            <a:r>
              <a:rPr lang="en-US" i="1" dirty="0">
                <a:latin typeface="Arial" panose="020B0604020202020204" pitchFamily="34" charset="0"/>
                <a:cs typeface="Arial" panose="020B0604020202020204" pitchFamily="34" charset="0"/>
              </a:rPr>
              <a:t>~ RCW </a:t>
            </a:r>
            <a:r>
              <a:rPr lang="en-US" i="1" dirty="0" smtClean="0">
                <a:latin typeface="Arial" panose="020B0604020202020204" pitchFamily="34" charset="0"/>
                <a:cs typeface="Arial" panose="020B0604020202020204" pitchFamily="34" charset="0"/>
              </a:rPr>
              <a:t>42.56.050, RCW 42.56.210 - .510, RCW 42.56.550 </a:t>
            </a:r>
            <a:endParaRPr lang="en-US" dirty="0"/>
          </a:p>
          <a:p>
            <a:endParaRPr lang="en-US" sz="2000" dirty="0" smtClean="0"/>
          </a:p>
          <a:p>
            <a:pPr marL="285750" indent="-285750">
              <a:buFont typeface="Arial" panose="020B0604020202020204" pitchFamily="34" charset="0"/>
              <a:buChar char="•"/>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468" y="169718"/>
            <a:ext cx="3191932" cy="132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66</a:t>
            </a:fld>
            <a:endParaRPr lang="en-US" dirty="0"/>
          </a:p>
        </p:txBody>
      </p:sp>
    </p:spTree>
    <p:extLst>
      <p:ext uri="{BB962C8B-B14F-4D97-AF65-F5344CB8AC3E}">
        <p14:creationId xmlns:p14="http://schemas.microsoft.com/office/powerpoint/2010/main" val="23465658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85800"/>
            <a:ext cx="7467600" cy="5570756"/>
          </a:xfrm>
          <a:prstGeom prst="rect">
            <a:avLst/>
          </a:prstGeom>
        </p:spPr>
        <p:txBody>
          <a:bodyPr wrap="square">
            <a:spAutoFit/>
          </a:bodyPr>
          <a:lstStyle/>
          <a:p>
            <a:r>
              <a:rPr lang="en-US" sz="3200" b="1" dirty="0">
                <a:solidFill>
                  <a:schemeClr val="tx2"/>
                </a:solidFill>
              </a:rPr>
              <a:t>Exemptions </a:t>
            </a:r>
            <a:r>
              <a:rPr lang="en-US" sz="3200" b="1" i="1" dirty="0" smtClean="0">
                <a:solidFill>
                  <a:schemeClr val="tx2"/>
                </a:solidFill>
              </a:rPr>
              <a:t>(Cont.)</a:t>
            </a:r>
            <a:endParaRPr lang="en-US" sz="3200" b="1" i="1" dirty="0">
              <a:solidFill>
                <a:schemeClr val="tx2"/>
              </a:solidFill>
            </a:endParaRPr>
          </a:p>
          <a:p>
            <a:endParaRPr lang="en-US" dirty="0"/>
          </a:p>
          <a:p>
            <a:endParaRPr lang="en-US" dirty="0"/>
          </a:p>
          <a:p>
            <a:pPr marL="285750" indent="-285750">
              <a:buFont typeface="Arial" panose="020B0604020202020204" pitchFamily="34" charset="0"/>
              <a:buChar char="•"/>
            </a:pPr>
            <a:r>
              <a:rPr lang="en-US" dirty="0" smtClean="0"/>
              <a:t>When withholding part (redacting) or all of a record, agency must </a:t>
            </a:r>
            <a:r>
              <a:rPr lang="en-US" b="1" dirty="0" smtClean="0">
                <a:solidFill>
                  <a:srgbClr val="006600"/>
                </a:solidFill>
              </a:rPr>
              <a:t>describe record </a:t>
            </a:r>
            <a:r>
              <a:rPr lang="en-US" dirty="0" smtClean="0"/>
              <a:t>by date, type, authors/recipients, and total number of pages.</a:t>
            </a:r>
          </a:p>
          <a:p>
            <a:pPr marL="285750" indent="-285750">
              <a:buFont typeface="Arial" panose="020B0604020202020204" pitchFamily="34" charset="0"/>
              <a:buChar char="•"/>
            </a:pPr>
            <a:r>
              <a:rPr lang="en-US" dirty="0" smtClean="0"/>
              <a:t>Agency must </a:t>
            </a:r>
            <a:r>
              <a:rPr lang="en-US" b="1" dirty="0" smtClean="0">
                <a:solidFill>
                  <a:srgbClr val="FF0000"/>
                </a:solidFill>
              </a:rPr>
              <a:t>list exemption and give brief explanation</a:t>
            </a:r>
            <a:r>
              <a:rPr lang="en-US" dirty="0" smtClean="0"/>
              <a:t>.</a:t>
            </a:r>
          </a:p>
          <a:p>
            <a:pPr marL="285750" indent="-285750">
              <a:buFont typeface="Arial" panose="020B0604020202020204" pitchFamily="34" charset="0"/>
              <a:buChar char="•"/>
            </a:pPr>
            <a:r>
              <a:rPr lang="en-US" dirty="0" smtClean="0"/>
              <a:t>This information can be provided to the requester in an </a:t>
            </a:r>
            <a:r>
              <a:rPr lang="en-US" b="1" dirty="0" smtClean="0">
                <a:solidFill>
                  <a:srgbClr val="006600"/>
                </a:solidFill>
              </a:rPr>
              <a:t>“exemption log” </a:t>
            </a:r>
            <a:r>
              <a:rPr lang="en-US" dirty="0" smtClean="0"/>
              <a:t>or in </a:t>
            </a:r>
            <a:r>
              <a:rPr lang="en-US" b="1" dirty="0" smtClean="0">
                <a:solidFill>
                  <a:srgbClr val="006600"/>
                </a:solidFill>
              </a:rPr>
              <a:t>other formats</a:t>
            </a:r>
            <a:r>
              <a:rPr lang="en-US" dirty="0" smtClean="0"/>
              <a:t>, so long as the required information is provided.</a:t>
            </a:r>
            <a:r>
              <a:rPr lang="en-US" b="1" dirty="0" smtClean="0">
                <a:solidFill>
                  <a:srgbClr val="006600"/>
                </a:solidFill>
              </a:rPr>
              <a:t>   </a:t>
            </a:r>
          </a:p>
          <a:p>
            <a:pPr marL="285750" indent="-285750">
              <a:buFont typeface="Arial" panose="020B0604020202020204" pitchFamily="34" charset="0"/>
              <a:buChar char="•"/>
            </a:pPr>
            <a:r>
              <a:rPr lang="en-US" dirty="0" smtClean="0"/>
              <a:t>Common exemptions are certain information in student or employment records, attorney-client privileged information, pending investigative records in certain investigations, and protected health care information.</a:t>
            </a:r>
          </a:p>
          <a:p>
            <a:pPr marL="285750" indent="-285750">
              <a:buFont typeface="Arial" panose="020B0604020202020204" pitchFamily="34" charset="0"/>
              <a:buChar char="•"/>
            </a:pPr>
            <a:r>
              <a:rPr lang="en-US" dirty="0" smtClean="0"/>
              <a:t>The agency bears the burden of proof to justify the exemption.</a:t>
            </a:r>
          </a:p>
          <a:p>
            <a:pPr marL="285750" indent="-285750">
              <a:buFont typeface="Arial" panose="020B0604020202020204" pitchFamily="34" charset="0"/>
              <a:buChar char="•"/>
            </a:pPr>
            <a:endParaRPr lang="en-US" dirty="0"/>
          </a:p>
          <a:p>
            <a:endParaRPr lang="en-US" dirty="0"/>
          </a:p>
          <a:p>
            <a:r>
              <a:rPr lang="en-US" i="1" dirty="0"/>
              <a:t>~ RCW 42.56.050, RCW 42.56.210 - .510, RCW 42.56.550 </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186" y="152400"/>
            <a:ext cx="1741214"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67</a:t>
            </a:fld>
            <a:endParaRPr lang="en-US" dirty="0"/>
          </a:p>
        </p:txBody>
      </p:sp>
    </p:spTree>
    <p:extLst>
      <p:ext uri="{BB962C8B-B14F-4D97-AF65-F5344CB8AC3E}">
        <p14:creationId xmlns:p14="http://schemas.microsoft.com/office/powerpoint/2010/main" val="5596453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077200" cy="4462760"/>
          </a:xfrm>
          <a:prstGeom prst="rect">
            <a:avLst/>
          </a:prstGeom>
        </p:spPr>
        <p:txBody>
          <a:bodyPr wrap="square">
            <a:spAutoFit/>
          </a:bodyPr>
          <a:lstStyle/>
          <a:p>
            <a:r>
              <a:rPr lang="en-US" sz="3200" b="1" dirty="0" smtClean="0">
                <a:solidFill>
                  <a:schemeClr val="tx2"/>
                </a:solidFill>
              </a:rPr>
              <a:t>Privacy</a:t>
            </a:r>
          </a:p>
          <a:p>
            <a:endParaRPr lang="en-US" dirty="0"/>
          </a:p>
          <a:p>
            <a:pPr marL="285750" indent="-285750">
              <a:buFont typeface="Arial" panose="020B0604020202020204" pitchFamily="34" charset="0"/>
              <a:buChar char="•"/>
            </a:pPr>
            <a:r>
              <a:rPr lang="en-US" b="1" dirty="0" smtClean="0">
                <a:solidFill>
                  <a:srgbClr val="FF0000"/>
                </a:solidFill>
              </a:rPr>
              <a:t>There </a:t>
            </a:r>
            <a:r>
              <a:rPr lang="en-US" b="1" dirty="0">
                <a:solidFill>
                  <a:srgbClr val="FF0000"/>
                </a:solidFill>
              </a:rPr>
              <a:t>is no general “privacy” </a:t>
            </a:r>
            <a:r>
              <a:rPr lang="en-US" b="1" dirty="0" smtClean="0">
                <a:solidFill>
                  <a:srgbClr val="FF0000"/>
                </a:solidFill>
              </a:rPr>
              <a:t>exemption in the PRA.</a:t>
            </a:r>
          </a:p>
          <a:p>
            <a:pPr marL="285750" indent="-285750">
              <a:buFont typeface="Arial" panose="020B0604020202020204" pitchFamily="34" charset="0"/>
              <a:buChar char="•"/>
            </a:pPr>
            <a:r>
              <a:rPr lang="en-US" dirty="0" smtClean="0"/>
              <a:t>If </a:t>
            </a:r>
            <a:r>
              <a:rPr lang="en-US" dirty="0"/>
              <a:t>privacy is an express element of another exemption, privacy is invaded only if </a:t>
            </a:r>
            <a:r>
              <a:rPr lang="en-US" dirty="0" smtClean="0"/>
              <a:t>disclosure about the person would be:</a:t>
            </a:r>
          </a:p>
          <a:p>
            <a:pPr marL="285750" indent="-285750">
              <a:buFont typeface="Arial" panose="020B0604020202020204" pitchFamily="34" charset="0"/>
              <a:buChar char="•"/>
            </a:pPr>
            <a:endParaRPr lang="en-US" dirty="0" smtClean="0"/>
          </a:p>
          <a:p>
            <a:pPr marL="800100" lvl="1" indent="-342900">
              <a:buFont typeface="+mj-lt"/>
              <a:buAutoNum type="arabicPeriod"/>
            </a:pPr>
            <a:r>
              <a:rPr lang="en-US" b="1" dirty="0" smtClean="0"/>
              <a:t>“Highly </a:t>
            </a:r>
            <a:r>
              <a:rPr lang="en-US" b="1" dirty="0"/>
              <a:t>offensive to the reasonable person” </a:t>
            </a:r>
            <a:r>
              <a:rPr lang="en-US" b="1" u="sng" dirty="0"/>
              <a:t>and</a:t>
            </a:r>
            <a:r>
              <a:rPr lang="en-US" b="1" dirty="0"/>
              <a:t> </a:t>
            </a:r>
            <a:endParaRPr lang="en-US" b="1" dirty="0" smtClean="0"/>
          </a:p>
          <a:p>
            <a:pPr marL="800100" lvl="1" indent="-342900">
              <a:buFont typeface="+mj-lt"/>
              <a:buAutoNum type="arabicPeriod"/>
            </a:pPr>
            <a:r>
              <a:rPr lang="en-US" b="1" dirty="0" smtClean="0"/>
              <a:t>“Not </a:t>
            </a:r>
            <a:r>
              <a:rPr lang="en-US" b="1" dirty="0"/>
              <a:t>of legitimate concern to the public</a:t>
            </a:r>
            <a:r>
              <a:rPr lang="en-US" b="1" dirty="0" smtClean="0"/>
              <a:t>.”</a:t>
            </a:r>
          </a:p>
          <a:p>
            <a:pPr lvl="1"/>
            <a:endParaRPr lang="en-US" i="1" dirty="0" smtClean="0"/>
          </a:p>
          <a:p>
            <a:pPr lvl="1"/>
            <a:r>
              <a:rPr lang="en-US" i="1" dirty="0" smtClean="0"/>
              <a:t>~ </a:t>
            </a:r>
            <a:r>
              <a:rPr lang="en-US" i="1" dirty="0"/>
              <a:t>RCW 42.56.050</a:t>
            </a:r>
          </a:p>
          <a:p>
            <a:pPr lvl="1"/>
            <a:endParaRPr lang="en-US" dirty="0" smtClean="0"/>
          </a:p>
          <a:p>
            <a:pPr lvl="1"/>
            <a:r>
              <a:rPr lang="en-US" dirty="0" smtClean="0"/>
              <a:t>This means that if information does not satisfy both these factors, it cannot be withheld as “private” information under other statutes. </a:t>
            </a:r>
          </a:p>
          <a:p>
            <a:pPr lvl="1"/>
            <a:r>
              <a:rPr lang="en-US" dirty="0" smtClean="0"/>
              <a:t>(Pending:  State Supreme Court case involving </a:t>
            </a:r>
            <a:r>
              <a:rPr lang="en-US" i="1" dirty="0" smtClean="0"/>
              <a:t>constitutional </a:t>
            </a:r>
            <a:r>
              <a:rPr lang="en-US" dirty="0" smtClean="0"/>
              <a:t>privacy.)</a:t>
            </a:r>
          </a:p>
          <a:p>
            <a:endParaRPr lang="en-US" i="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90561"/>
            <a:ext cx="2524124"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68</a:t>
            </a:fld>
            <a:endParaRPr lang="en-US" dirty="0"/>
          </a:p>
        </p:txBody>
      </p:sp>
    </p:spTree>
    <p:extLst>
      <p:ext uri="{BB962C8B-B14F-4D97-AF65-F5344CB8AC3E}">
        <p14:creationId xmlns:p14="http://schemas.microsoft.com/office/powerpoint/2010/main" val="41327075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Fees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295400"/>
            <a:ext cx="7772400" cy="5486400"/>
          </a:xfrm>
          <a:ln>
            <a:noFill/>
            <a:prstDash val="sysDot"/>
          </a:ln>
        </p:spPr>
        <p:txBody>
          <a:bodyPr>
            <a:normAutofit fontScale="77500" lnSpcReduction="20000"/>
          </a:bodyPr>
          <a:lstStyle/>
          <a:p>
            <a:pPr marL="114300" indent="0">
              <a:buNone/>
            </a:pPr>
            <a:r>
              <a:rPr lang="en-US" dirty="0" smtClean="0">
                <a:latin typeface="Arial" panose="020B0604020202020204" pitchFamily="34" charset="0"/>
                <a:cs typeface="Arial" panose="020B0604020202020204" pitchFamily="34" charset="0"/>
              </a:rPr>
              <a:t>EHB 1595 (effective July 23, 2017):</a:t>
            </a:r>
          </a:p>
          <a:p>
            <a:pPr marL="114300" indent="0">
              <a:buNone/>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Copy fee schedule</a:t>
            </a:r>
            <a:r>
              <a:rPr lang="en-US" dirty="0" smtClean="0">
                <a:latin typeface="Arial" panose="020B0604020202020204" pitchFamily="34" charset="0"/>
                <a:cs typeface="Arial" panose="020B0604020202020204" pitchFamily="34" charset="0"/>
              </a:rPr>
              <a:t>: </a:t>
            </a:r>
          </a:p>
          <a:p>
            <a:pPr lvl="1">
              <a:buFont typeface="Wingdings" panose="05000000000000000000" pitchFamily="2" charset="2"/>
              <a:buChar char="v"/>
            </a:pPr>
            <a:r>
              <a:rPr lang="en-US" dirty="0" smtClean="0">
                <a:latin typeface="Arial" panose="020B0604020202020204" pitchFamily="34" charset="0"/>
                <a:cs typeface="Arial" panose="020B0604020202020204" pitchFamily="34" charset="0"/>
              </a:rPr>
              <a:t>Agencies </a:t>
            </a:r>
            <a:r>
              <a:rPr lang="en-US" dirty="0">
                <a:latin typeface="Arial" panose="020B0604020202020204" pitchFamily="34" charset="0"/>
                <a:cs typeface="Arial" panose="020B0604020202020204" pitchFamily="34" charset="0"/>
              </a:rPr>
              <a:t>can charge </a:t>
            </a:r>
            <a:r>
              <a:rPr lang="en-US" b="1" u="sng" dirty="0">
                <a:latin typeface="Arial" panose="020B0604020202020204" pitchFamily="34" charset="0"/>
                <a:cs typeface="Arial" panose="020B0604020202020204" pitchFamily="34" charset="0"/>
              </a:rPr>
              <a:t>actual costs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(following certain </a:t>
            </a:r>
            <a:r>
              <a:rPr lang="en-US" dirty="0" smtClean="0">
                <a:latin typeface="Arial" panose="020B0604020202020204" pitchFamily="34" charset="0"/>
                <a:cs typeface="Arial" panose="020B0604020202020204" pitchFamily="34" charset="0"/>
              </a:rPr>
              <a:t>procedures &amp; </a:t>
            </a:r>
            <a:r>
              <a:rPr lang="en-US" b="1" dirty="0" smtClean="0">
                <a:solidFill>
                  <a:srgbClr val="006600"/>
                </a:solidFill>
                <a:latin typeface="Arial" panose="020B0604020202020204" pitchFamily="34" charset="0"/>
                <a:cs typeface="Arial" panose="020B0604020202020204" pitchFamily="34" charset="0"/>
              </a:rPr>
              <a:t>notice/public hearing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 </a:t>
            </a:r>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b="1" u="sng" dirty="0" smtClean="0">
                <a:latin typeface="Arial" panose="020B0604020202020204" pitchFamily="34" charset="0"/>
                <a:cs typeface="Arial" panose="020B0604020202020204" pitchFamily="34" charset="0"/>
              </a:rPr>
              <a:t>Default </a:t>
            </a:r>
            <a:r>
              <a:rPr lang="en-US" b="1" u="sng" dirty="0">
                <a:latin typeface="Arial" panose="020B0604020202020204" pitchFamily="34" charset="0"/>
                <a:cs typeface="Arial" panose="020B0604020202020204" pitchFamily="34" charset="0"/>
              </a:rPr>
              <a:t>statutory </a:t>
            </a:r>
            <a:r>
              <a:rPr lang="en-US" b="1" u="sng" dirty="0" smtClean="0">
                <a:latin typeface="Arial" panose="020B0604020202020204" pitchFamily="34" charset="0"/>
                <a:cs typeface="Arial" panose="020B0604020202020204" pitchFamily="34" charset="0"/>
              </a:rPr>
              <a:t>costs</a:t>
            </a:r>
            <a:r>
              <a:rPr lang="en-US" b="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(following a </a:t>
            </a:r>
            <a:r>
              <a:rPr lang="en-US" dirty="0" smtClean="0">
                <a:latin typeface="Arial" panose="020B0604020202020204" pitchFamily="34" charset="0"/>
                <a:cs typeface="Arial" panose="020B0604020202020204" pitchFamily="34" charset="0"/>
              </a:rPr>
              <a:t>declaration of undue burden in </a:t>
            </a:r>
            <a:r>
              <a:rPr lang="en-US" b="1" dirty="0" smtClean="0">
                <a:solidFill>
                  <a:srgbClr val="006600"/>
                </a:solidFill>
                <a:latin typeface="Arial" panose="020B0604020202020204" pitchFamily="34" charset="0"/>
                <a:cs typeface="Arial" panose="020B0604020202020204" pitchFamily="34" charset="0"/>
              </a:rPr>
              <a:t>rule</a:t>
            </a:r>
            <a:r>
              <a:rPr lang="en-US" dirty="0" smtClean="0">
                <a:latin typeface="Arial" panose="020B0604020202020204" pitchFamily="34" charset="0"/>
                <a:cs typeface="Arial" panose="020B0604020202020204" pitchFamily="34" charset="0"/>
              </a:rPr>
              <a:t>; list of costs in statute).</a:t>
            </a: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b="1" u="sng" dirty="0" smtClean="0">
                <a:latin typeface="Arial" panose="020B0604020202020204" pitchFamily="34" charset="0"/>
                <a:cs typeface="Arial" panose="020B0604020202020204" pitchFamily="34" charset="0"/>
              </a:rPr>
              <a:t>Alternative flat fee up to $2</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for entire request (see details in statute)  </a:t>
            </a: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EHB </a:t>
            </a:r>
            <a:r>
              <a:rPr lang="en-US" dirty="0">
                <a:latin typeface="Arial" panose="020B0604020202020204" pitchFamily="34" charset="0"/>
                <a:cs typeface="Arial" panose="020B0604020202020204" pitchFamily="34" charset="0"/>
              </a:rPr>
              <a:t>1595’s </a:t>
            </a:r>
            <a:r>
              <a:rPr lang="en-US" b="1" dirty="0" smtClean="0">
                <a:latin typeface="Arial" panose="020B0604020202020204" pitchFamily="34" charset="0"/>
                <a:cs typeface="Arial" panose="020B0604020202020204" pitchFamily="34" charset="0"/>
              </a:rPr>
              <a:t>default schedule </a:t>
            </a:r>
            <a:r>
              <a:rPr lang="en-US" dirty="0">
                <a:latin typeface="Arial" panose="020B0604020202020204" pitchFamily="34" charset="0"/>
                <a:cs typeface="Arial" panose="020B0604020202020204" pitchFamily="34" charset="0"/>
              </a:rPr>
              <a:t>includes paper copies, scanned copies, electronic records </a:t>
            </a:r>
            <a:r>
              <a:rPr lang="en-US" dirty="0" smtClean="0">
                <a:latin typeface="Arial" panose="020B0604020202020204" pitchFamily="34" charset="0"/>
                <a:cs typeface="Arial" panose="020B0604020202020204" pitchFamily="34" charset="0"/>
              </a:rPr>
              <a:t>costs.  </a:t>
            </a:r>
          </a:p>
          <a:p>
            <a:r>
              <a:rPr lang="en-US" dirty="0" smtClean="0">
                <a:latin typeface="Arial" panose="020B0604020202020204" pitchFamily="34" charset="0"/>
                <a:cs typeface="Arial" panose="020B0604020202020204" pitchFamily="34" charset="0"/>
              </a:rPr>
              <a:t>No fee for records routinely posted on </a:t>
            </a:r>
            <a:r>
              <a:rPr lang="en-US" b="1" dirty="0" smtClean="0">
                <a:latin typeface="Arial" panose="020B0604020202020204" pitchFamily="34" charset="0"/>
                <a:cs typeface="Arial" panose="020B0604020202020204" pitchFamily="34" charset="0"/>
              </a:rPr>
              <a:t>agency website</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Must provide an </a:t>
            </a:r>
            <a:r>
              <a:rPr lang="en-US" b="1" dirty="0" smtClean="0">
                <a:latin typeface="Arial" panose="020B0604020202020204" pitchFamily="34" charset="0"/>
                <a:cs typeface="Arial" panose="020B0604020202020204" pitchFamily="34" charset="0"/>
              </a:rPr>
              <a:t>estimate of costs to requester </a:t>
            </a:r>
            <a:r>
              <a:rPr lang="en-US" dirty="0" smtClean="0">
                <a:latin typeface="Arial" panose="020B0604020202020204" pitchFamily="34" charset="0"/>
                <a:cs typeface="Arial" panose="020B0604020202020204" pitchFamily="34" charset="0"/>
              </a:rPr>
              <a:t>upon request.</a:t>
            </a:r>
          </a:p>
          <a:p>
            <a:r>
              <a:rPr lang="en-US" dirty="0" smtClean="0">
                <a:latin typeface="Arial" panose="020B0604020202020204" pitchFamily="34" charset="0"/>
                <a:cs typeface="Arial" panose="020B0604020202020204" pitchFamily="34" charset="0"/>
              </a:rPr>
              <a:t>Act provides for </a:t>
            </a:r>
            <a:r>
              <a:rPr lang="en-US" b="1" dirty="0" smtClean="0">
                <a:latin typeface="Arial" panose="020B0604020202020204" pitchFamily="34" charset="0"/>
                <a:cs typeface="Arial" panose="020B0604020202020204" pitchFamily="34" charset="0"/>
              </a:rPr>
              <a:t>other fee arrangements </a:t>
            </a:r>
            <a:r>
              <a:rPr lang="en-US" dirty="0" smtClean="0">
                <a:latin typeface="Arial" panose="020B0604020202020204" pitchFamily="34" charset="0"/>
                <a:cs typeface="Arial" panose="020B0604020202020204" pitchFamily="34" charset="0"/>
              </a:rPr>
              <a:t>in defined circumstances.</a:t>
            </a:r>
          </a:p>
          <a:p>
            <a:r>
              <a:rPr lang="en-US" dirty="0" smtClean="0">
                <a:latin typeface="Arial" panose="020B0604020202020204" pitchFamily="34" charset="0"/>
                <a:cs typeface="Arial" panose="020B0604020202020204" pitchFamily="34" charset="0"/>
              </a:rPr>
              <a:t>“Customized access charge” under defined circumstances.</a:t>
            </a:r>
          </a:p>
          <a:p>
            <a:r>
              <a:rPr lang="en-US" dirty="0" smtClean="0">
                <a:latin typeface="Arial" panose="020B0604020202020204" pitchFamily="34" charset="0"/>
                <a:cs typeface="Arial" panose="020B0604020202020204" pitchFamily="34" charset="0"/>
              </a:rPr>
              <a:t>No fees for inspection.</a:t>
            </a:r>
          </a:p>
          <a:p>
            <a:r>
              <a:rPr lang="en-US" dirty="0" smtClean="0">
                <a:latin typeface="Arial" panose="020B0604020202020204" pitchFamily="34" charset="0"/>
                <a:cs typeface="Arial" panose="020B0604020202020204" pitchFamily="34" charset="0"/>
              </a:rPr>
              <a:t>Court action can be brought to challenge agency’s estimate of fees.</a:t>
            </a:r>
            <a:endParaRPr lang="en-US" dirty="0">
              <a:latin typeface="Arial" panose="020B0604020202020204" pitchFamily="34" charset="0"/>
              <a:cs typeface="Arial" panose="020B0604020202020204" pitchFamily="34" charset="0"/>
            </a:endParaRPr>
          </a:p>
          <a:p>
            <a:pPr marL="114300" indent="0">
              <a:buNone/>
            </a:pPr>
            <a:endParaRPr lang="en-US" i="1" dirty="0" smtClean="0"/>
          </a:p>
          <a:p>
            <a:pPr marL="114300" indent="0">
              <a:buNone/>
            </a:pP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RCW </a:t>
            </a:r>
            <a:r>
              <a:rPr lang="en-US" i="1" dirty="0" smtClean="0">
                <a:latin typeface="Arial" panose="020B0604020202020204" pitchFamily="34" charset="0"/>
                <a:cs typeface="Arial" panose="020B0604020202020204" pitchFamily="34" charset="0"/>
              </a:rPr>
              <a:t>42.56.120</a:t>
            </a:r>
            <a:r>
              <a:rPr lang="en-US" i="1" dirty="0">
                <a:latin typeface="Arial" panose="020B0604020202020204" pitchFamily="34" charset="0"/>
                <a:cs typeface="Arial" panose="020B0604020202020204" pitchFamily="34" charset="0"/>
              </a:rPr>
              <a:t>, RCW </a:t>
            </a:r>
            <a:r>
              <a:rPr lang="en-US" i="1" dirty="0" smtClean="0">
                <a:latin typeface="Arial" panose="020B0604020202020204" pitchFamily="34" charset="0"/>
                <a:cs typeface="Arial" panose="020B0604020202020204" pitchFamily="34" charset="0"/>
              </a:rPr>
              <a:t>42.56.130, RCW 42.56.550</a:t>
            </a:r>
            <a:endParaRPr 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69</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1288"/>
            <a:ext cx="2570124"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38857"/>
            <a:ext cx="1019175" cy="98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26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924800" cy="990600"/>
          </a:xfrm>
        </p:spPr>
        <p:txBody>
          <a:bodyPr/>
          <a:lstStyle/>
          <a:p>
            <a:pPr>
              <a:defRPr/>
            </a:pPr>
            <a:r>
              <a:rPr lang="en-US" sz="3200" b="1" dirty="0" smtClean="0">
                <a:latin typeface="Arial" panose="020B0604020202020204" pitchFamily="34" charset="0"/>
                <a:cs typeface="Arial" panose="020B0604020202020204" pitchFamily="34" charset="0"/>
              </a:rPr>
              <a:t>Washington State History – 1970s</a:t>
            </a:r>
            <a:br>
              <a:rPr lang="en-US" sz="3200" b="1" dirty="0" smtClean="0">
                <a:latin typeface="Arial" panose="020B0604020202020204" pitchFamily="34" charset="0"/>
                <a:cs typeface="Arial" panose="020B0604020202020204" pitchFamily="34" charset="0"/>
              </a:rPr>
            </a:br>
            <a:r>
              <a:rPr lang="en-US" sz="2000" b="1" i="1" dirty="0" smtClean="0">
                <a:latin typeface="Arial" panose="020B0604020202020204" pitchFamily="34" charset="0"/>
                <a:cs typeface="Arial" panose="020B0604020202020204" pitchFamily="34" charset="0"/>
              </a:rPr>
              <a:t>Campaign Finance, Financial Affairs &amp; Lobbying; PDC; Public Records</a:t>
            </a:r>
            <a:endParaRPr lang="en-US" sz="2000" b="1" i="1" dirty="0">
              <a:latin typeface="Arial" panose="020B0604020202020204" pitchFamily="34" charset="0"/>
              <a:cs typeface="Arial" panose="020B0604020202020204" pitchFamily="34" charset="0"/>
            </a:endParaRPr>
          </a:p>
        </p:txBody>
      </p:sp>
      <p:pic>
        <p:nvPicPr>
          <p:cNvPr id="1536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788" y="2362200"/>
            <a:ext cx="3197317" cy="390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en-US" altLang="en-US" sz="1800" dirty="0">
              <a:latin typeface="Arial" panose="020B0604020202020204" pitchFamily="34" charset="0"/>
            </a:endParaRPr>
          </a:p>
        </p:txBody>
      </p:sp>
      <p:sp>
        <p:nvSpPr>
          <p:cNvPr id="15367" name="Rectangle 1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eaLnBrk="0" hangingPunct="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eaLnBrk="0" hangingPunct="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eaLnBrk="0" hangingPunct="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en-US" altLang="en-US" sz="1800" dirty="0">
              <a:latin typeface="Arial" panose="020B0604020202020204" pitchFamily="34" charset="0"/>
            </a:endParaRPr>
          </a:p>
        </p:txBody>
      </p:sp>
      <p:pic>
        <p:nvPicPr>
          <p:cNvPr id="1536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31" y="1079310"/>
            <a:ext cx="4714874" cy="572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972" y="1295399"/>
            <a:ext cx="2989771" cy="863711"/>
          </a:xfrm>
          <a:prstGeom prst="rect">
            <a:avLst/>
          </a:prstGeom>
        </p:spPr>
      </p:pic>
      <p:sp>
        <p:nvSpPr>
          <p:cNvPr id="5" name="Slide Number Placeholder 4"/>
          <p:cNvSpPr>
            <a:spLocks noGrp="1"/>
          </p:cNvSpPr>
          <p:nvPr>
            <p:ph type="sldNum" sz="quarter" idx="12"/>
          </p:nvPr>
        </p:nvSpPr>
        <p:spPr/>
        <p:txBody>
          <a:bodyPr/>
          <a:lstStyle/>
          <a:p>
            <a:pPr>
              <a:defRPr/>
            </a:pPr>
            <a:fld id="{E9C3A130-C55C-437C-8CC6-DB69EB81CFC8}" type="slidenum">
              <a:rPr lang="en-US" smtClean="0"/>
              <a:pPr>
                <a:defRPr/>
              </a:pPr>
              <a:t>7</a:t>
            </a:fld>
            <a:endParaRPr lang="en-US" dirty="0"/>
          </a:p>
        </p:txBody>
      </p:sp>
    </p:spTree>
    <p:extLst>
      <p:ext uri="{BB962C8B-B14F-4D97-AF65-F5344CB8AC3E}">
        <p14:creationId xmlns:p14="http://schemas.microsoft.com/office/powerpoint/2010/main" val="31983614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924800" cy="1143000"/>
          </a:xfrm>
        </p:spPr>
        <p:txBody>
          <a:bodyPr/>
          <a:lstStyle/>
          <a:p>
            <a:r>
              <a:rPr lang="en-US" sz="3200" b="1" dirty="0" smtClean="0">
                <a:latin typeface="Arial" panose="020B0604020202020204" pitchFamily="34" charset="0"/>
                <a:cs typeface="Arial" panose="020B0604020202020204" pitchFamily="34" charset="0"/>
              </a:rPr>
              <a:t>Electronic Records Production &amp; Disclosure – The Basics for Agencies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19200"/>
            <a:ext cx="8077200" cy="5486400"/>
          </a:xfrm>
        </p:spPr>
        <p:txBody>
          <a:bodyPr>
            <a:normAutofit fontScale="92500" lnSpcReduction="20000"/>
          </a:bodyPr>
          <a:lstStyle/>
          <a:p>
            <a:r>
              <a:rPr lang="en-US" b="1" dirty="0" smtClean="0">
                <a:solidFill>
                  <a:srgbClr val="FF0000"/>
                </a:solidFill>
                <a:latin typeface="Arial" panose="020B0604020202020204" pitchFamily="34" charset="0"/>
                <a:cs typeface="Arial" panose="020B0604020202020204" pitchFamily="34" charset="0"/>
              </a:rPr>
              <a:t>Remember</a:t>
            </a:r>
            <a:r>
              <a:rPr lang="en-US" dirty="0" smtClean="0">
                <a:latin typeface="Arial" panose="020B0604020202020204" pitchFamily="34" charset="0"/>
                <a:cs typeface="Arial" panose="020B0604020202020204" pitchFamily="34" charset="0"/>
              </a:rPr>
              <a:t> </a:t>
            </a:r>
            <a:r>
              <a:rPr lang="en-US" b="1" dirty="0" smtClean="0">
                <a:solidFill>
                  <a:srgbClr val="006600"/>
                </a:solidFill>
                <a:latin typeface="Arial" panose="020B0604020202020204" pitchFamily="34" charset="0"/>
                <a:cs typeface="Arial" panose="020B0604020202020204" pitchFamily="34" charset="0"/>
              </a:rPr>
              <a:t>definition</a:t>
            </a:r>
            <a:r>
              <a:rPr lang="en-US" dirty="0" smtClean="0">
                <a:latin typeface="Arial" panose="020B0604020202020204" pitchFamily="34" charset="0"/>
                <a:cs typeface="Arial" panose="020B0604020202020204" pitchFamily="34" charset="0"/>
              </a:rPr>
              <a:t> of “public record” – includes </a:t>
            </a:r>
            <a:r>
              <a:rPr lang="en-US" b="1" dirty="0" smtClean="0">
                <a:solidFill>
                  <a:srgbClr val="FF0000"/>
                </a:solidFill>
                <a:latin typeface="Arial" panose="020B0604020202020204" pitchFamily="34" charset="0"/>
                <a:cs typeface="Arial" panose="020B0604020202020204" pitchFamily="34" charset="0"/>
              </a:rPr>
              <a:t>electronic records</a:t>
            </a:r>
            <a:r>
              <a:rPr lang="en-US" dirty="0" smtClean="0">
                <a:solidFill>
                  <a:srgbClr val="FF0000"/>
                </a:solidFill>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emails, texts, databases, social media records, electronic versions of printed documents, Excel spreadsheets, PowerPoint presentations, website records, videos, audio recordings, etc.  Includes public records on/in personal devices/accounts.</a:t>
            </a:r>
          </a:p>
          <a:p>
            <a:endParaRPr lang="en-US" dirty="0">
              <a:latin typeface="Arial" panose="020B0604020202020204" pitchFamily="34" charset="0"/>
              <a:cs typeface="Arial" panose="020B0604020202020204" pitchFamily="34" charset="0"/>
            </a:endParaRPr>
          </a:p>
          <a:p>
            <a:r>
              <a:rPr lang="en-US" dirty="0" smtClean="0">
                <a:solidFill>
                  <a:schemeClr val="tx2">
                    <a:lumMod val="75000"/>
                  </a:schemeClr>
                </a:solidFill>
                <a:latin typeface="Arial" panose="020B0604020202020204" pitchFamily="34" charset="0"/>
                <a:cs typeface="Arial" panose="020B0604020202020204" pitchFamily="34" charset="0"/>
              </a:rPr>
              <a:t>Note </a:t>
            </a:r>
            <a:r>
              <a:rPr lang="en-US" dirty="0" smtClean="0">
                <a:latin typeface="Arial" panose="020B0604020202020204" pitchFamily="34" charset="0"/>
                <a:cs typeface="Arial" panose="020B0604020202020204" pitchFamily="34" charset="0"/>
              </a:rPr>
              <a:t>other </a:t>
            </a:r>
            <a:r>
              <a:rPr lang="en-US" b="1" dirty="0" smtClean="0">
                <a:solidFill>
                  <a:srgbClr val="006600"/>
                </a:solidFill>
                <a:latin typeface="Arial" panose="020B0604020202020204" pitchFamily="34" charset="0"/>
                <a:cs typeface="Arial" panose="020B0604020202020204" pitchFamily="34" charset="0"/>
              </a:rPr>
              <a:t>legislative statements</a:t>
            </a:r>
            <a:r>
              <a:rPr lang="en-US" dirty="0" smtClean="0">
                <a:latin typeface="Arial" panose="020B0604020202020204" pitchFamily="34" charset="0"/>
                <a:cs typeface="Arial" panose="020B0604020202020204" pitchFamily="34" charset="0"/>
              </a:rPr>
              <a:t>:</a:t>
            </a:r>
          </a:p>
          <a:p>
            <a:pPr lvl="2"/>
            <a:r>
              <a:rPr lang="en-US" b="1" dirty="0" smtClean="0">
                <a:latin typeface="Arial" panose="020B0604020202020204" pitchFamily="34" charset="0"/>
                <a:cs typeface="Arial" panose="020B0604020202020204" pitchFamily="34" charset="0"/>
              </a:rPr>
              <a:t>RCW 43.105.351</a:t>
            </a:r>
            <a:r>
              <a:rPr lang="en-US" dirty="0" smtClean="0">
                <a:latin typeface="Arial" panose="020B0604020202020204" pitchFamily="34" charset="0"/>
                <a:cs typeface="Arial" panose="020B0604020202020204" pitchFamily="34" charset="0"/>
              </a:rPr>
              <a:t>:   … </a:t>
            </a:r>
            <a:r>
              <a:rPr lang="en-US" i="1" dirty="0" smtClean="0">
                <a:latin typeface="Arial" panose="020B0604020202020204" pitchFamily="34" charset="0"/>
                <a:cs typeface="Arial" panose="020B0604020202020204" pitchFamily="34" charset="0"/>
              </a:rPr>
              <a:t>It </a:t>
            </a:r>
            <a:r>
              <a:rPr lang="en-US" i="1" dirty="0">
                <a:latin typeface="Arial" panose="020B0604020202020204" pitchFamily="34" charset="0"/>
                <a:cs typeface="Arial" panose="020B0604020202020204" pitchFamily="34" charset="0"/>
              </a:rPr>
              <a:t>is the intent of the legislature to encourage state and local governments to develop, store, and manage their public records and information in electronic formats to meet their missions and objectives. </a:t>
            </a:r>
            <a:r>
              <a:rPr lang="en-US" b="1" i="1" dirty="0">
                <a:latin typeface="Arial" panose="020B0604020202020204" pitchFamily="34" charset="0"/>
                <a:cs typeface="Arial" panose="020B0604020202020204" pitchFamily="34" charset="0"/>
              </a:rPr>
              <a:t>Further, it is the intent of the legislature for state and local governments to set priorities for making public records widely available electronically to the public.</a:t>
            </a:r>
          </a:p>
          <a:p>
            <a:pPr lvl="1"/>
            <a:endParaRPr lang="en-US" dirty="0" smtClean="0">
              <a:latin typeface="Arial" panose="020B0604020202020204" pitchFamily="34" charset="0"/>
              <a:cs typeface="Arial" panose="020B0604020202020204" pitchFamily="34" charset="0"/>
            </a:endParaRPr>
          </a:p>
          <a:p>
            <a:pPr lvl="2"/>
            <a:r>
              <a:rPr lang="en-US" b="1" dirty="0" smtClean="0">
                <a:latin typeface="Arial" panose="020B0604020202020204" pitchFamily="34" charset="0"/>
                <a:cs typeface="Arial" panose="020B0604020202020204" pitchFamily="34" charset="0"/>
              </a:rPr>
              <a:t>Chap. 69, Laws of 2010</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internet provides for instant access to public records at a significantly reduced cost to the agency and the public. </a:t>
            </a:r>
            <a:r>
              <a:rPr lang="en-US" b="1" i="1" dirty="0">
                <a:latin typeface="Arial" panose="020B0604020202020204" pitchFamily="34" charset="0"/>
                <a:cs typeface="Arial" panose="020B0604020202020204" pitchFamily="34" charset="0"/>
              </a:rPr>
              <a:t>Agencies are encouraged to make commonly requested records available on agency web sites</a:t>
            </a:r>
            <a:r>
              <a:rPr lang="en-US" i="1" dirty="0">
                <a:latin typeface="Arial" panose="020B0604020202020204" pitchFamily="34" charset="0"/>
                <a:cs typeface="Arial" panose="020B0604020202020204" pitchFamily="34" charset="0"/>
              </a:rPr>
              <a:t>. When an agency has made records available on its web site, members of the public with computer access should be encouraged to preserve taxpayer resources by accessing those records online</a:t>
            </a:r>
            <a:r>
              <a:rPr lang="en-US" i="1" dirty="0" smtClean="0">
                <a:latin typeface="Arial" panose="020B0604020202020204" pitchFamily="34" charset="0"/>
                <a:cs typeface="Arial" panose="020B0604020202020204" pitchFamily="34" charset="0"/>
              </a:rPr>
              <a:t>. </a:t>
            </a:r>
          </a:p>
          <a:p>
            <a:pPr marL="114300" indent="0">
              <a:buNone/>
            </a:pPr>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0"/>
            <a:ext cx="1193223" cy="990600"/>
          </a:xfrm>
          <a:prstGeom prst="rect">
            <a:avLst/>
          </a:prstGeom>
        </p:spPr>
      </p:pic>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70</a:t>
            </a:fld>
            <a:endParaRPr lang="en-US" dirty="0"/>
          </a:p>
        </p:txBody>
      </p:sp>
    </p:spTree>
    <p:extLst>
      <p:ext uri="{BB962C8B-B14F-4D97-AF65-F5344CB8AC3E}">
        <p14:creationId xmlns:p14="http://schemas.microsoft.com/office/powerpoint/2010/main" val="10066648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12838"/>
          </a:xfrm>
        </p:spPr>
        <p:txBody>
          <a:bodyPr/>
          <a:lstStyle/>
          <a:p>
            <a:r>
              <a:rPr lang="en-US" sz="3200" b="1" dirty="0">
                <a:latin typeface="Arial" panose="020B0604020202020204" pitchFamily="34" charset="0"/>
                <a:cs typeface="Arial" panose="020B0604020202020204" pitchFamily="34" charset="0"/>
              </a:rPr>
              <a:t>Electronic Records Production &amp; Disclosure – The Basics </a:t>
            </a:r>
            <a:r>
              <a:rPr lang="en-US" sz="3200" b="1" i="1" dirty="0" smtClean="0">
                <a:latin typeface="Arial" panose="020B0604020202020204" pitchFamily="34" charset="0"/>
                <a:cs typeface="Arial" panose="020B0604020202020204" pitchFamily="34" charset="0"/>
              </a:rPr>
              <a:t>(Cont.)</a:t>
            </a:r>
            <a:endParaRPr lang="en-US" sz="3200" i="1" dirty="0"/>
          </a:p>
        </p:txBody>
      </p:sp>
      <p:sp>
        <p:nvSpPr>
          <p:cNvPr id="3" name="Content Placeholder 2"/>
          <p:cNvSpPr>
            <a:spLocks noGrp="1"/>
          </p:cNvSpPr>
          <p:nvPr>
            <p:ph idx="1"/>
          </p:nvPr>
        </p:nvSpPr>
        <p:spPr>
          <a:xfrm>
            <a:off x="304800" y="1600200"/>
            <a:ext cx="7772400" cy="4800600"/>
          </a:xfrm>
        </p:spPr>
        <p:txBody>
          <a:bodyPr>
            <a:normAutofit fontScale="85000" lnSpcReduction="20000"/>
          </a:bodyPr>
          <a:lstStyle/>
          <a:p>
            <a:r>
              <a:rPr lang="en-US" b="1" dirty="0" smtClean="0">
                <a:solidFill>
                  <a:srgbClr val="FF0000"/>
                </a:solidFill>
                <a:latin typeface="Arial" panose="020B0604020202020204" pitchFamily="34" charset="0"/>
                <a:cs typeface="Arial" panose="020B0604020202020204" pitchFamily="34" charset="0"/>
              </a:rPr>
              <a:t>Remember </a:t>
            </a:r>
            <a:r>
              <a:rPr lang="en-US" dirty="0" smtClean="0">
                <a:latin typeface="Arial" panose="020B0604020202020204" pitchFamily="34" charset="0"/>
                <a:cs typeface="Arial" panose="020B0604020202020204" pitchFamily="34" charset="0"/>
              </a:rPr>
              <a:t>there can be </a:t>
            </a:r>
            <a:r>
              <a:rPr lang="en-US" b="1" dirty="0" smtClean="0">
                <a:solidFill>
                  <a:srgbClr val="006600"/>
                </a:solidFill>
                <a:latin typeface="Arial" panose="020B0604020202020204" pitchFamily="34" charset="0"/>
                <a:cs typeface="Arial" panose="020B0604020202020204" pitchFamily="34" charset="0"/>
              </a:rPr>
              <a:t>changes/developments </a:t>
            </a:r>
          </a:p>
          <a:p>
            <a:pPr marL="114300" indent="0">
              <a:buNone/>
            </a:pPr>
            <a:r>
              <a:rPr lang="en-US" b="1" dirty="0" smtClean="0">
                <a:solidFill>
                  <a:srgbClr val="006600"/>
                </a:solidFill>
                <a:latin typeface="Arial" panose="020B0604020202020204" pitchFamily="34" charset="0"/>
                <a:cs typeface="Arial" panose="020B0604020202020204" pitchFamily="34" charset="0"/>
              </a:rPr>
              <a:t>in</a:t>
            </a:r>
            <a:r>
              <a:rPr lang="en-US" dirty="0" smtClean="0">
                <a:latin typeface="Arial" panose="020B0604020202020204" pitchFamily="34" charset="0"/>
                <a:cs typeface="Arial" panose="020B0604020202020204" pitchFamily="34" charset="0"/>
              </a:rPr>
              <a:t> </a:t>
            </a:r>
            <a:r>
              <a:rPr lang="en-US" b="1" dirty="0" smtClean="0">
                <a:solidFill>
                  <a:srgbClr val="006600"/>
                </a:solidFill>
                <a:latin typeface="Arial" panose="020B0604020202020204" pitchFamily="34" charset="0"/>
                <a:cs typeface="Arial" panose="020B0604020202020204" pitchFamily="34" charset="0"/>
              </a:rPr>
              <a:t>law</a:t>
            </a:r>
            <a:r>
              <a:rPr lang="en-US" dirty="0" smtClean="0">
                <a:latin typeface="Arial" panose="020B0604020202020204" pitchFamily="34" charset="0"/>
                <a:cs typeface="Arial" panose="020B0604020202020204" pitchFamily="34" charset="0"/>
              </a:rPr>
              <a:t> (statutes, case law) including as they impact </a:t>
            </a:r>
          </a:p>
          <a:p>
            <a:pPr marL="114300" indent="0">
              <a:buNone/>
            </a:pPr>
            <a:r>
              <a:rPr lang="en-US" dirty="0" smtClean="0">
                <a:latin typeface="Arial" panose="020B0604020202020204" pitchFamily="34" charset="0"/>
                <a:cs typeface="Arial" panose="020B0604020202020204" pitchFamily="34" charset="0"/>
              </a:rPr>
              <a:t>electronic public records.  Examples:</a:t>
            </a:r>
          </a:p>
          <a:p>
            <a:pPr marL="114300" indent="0">
              <a:buNone/>
            </a:pP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RCW 42.56.152:   Public records officers’ required training on electronic records (retention, production &amp; disclosure, updating &amp;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improving technology information services).</a:t>
            </a:r>
          </a:p>
          <a:p>
            <a:pPr lvl="1"/>
            <a:r>
              <a:rPr lang="en-US" dirty="0" smtClean="0">
                <a:latin typeface="Arial" panose="020B0604020202020204" pitchFamily="34" charset="0"/>
                <a:cs typeface="Arial" panose="020B0604020202020204" pitchFamily="34" charset="0"/>
              </a:rPr>
              <a:t>RCW 42.56.120:</a:t>
            </a:r>
          </a:p>
          <a:p>
            <a:pPr lvl="2"/>
            <a:r>
              <a:rPr lang="en-US" dirty="0" smtClean="0">
                <a:latin typeface="Arial" panose="020B0604020202020204" pitchFamily="34" charset="0"/>
                <a:cs typeface="Arial" panose="020B0604020202020204" pitchFamily="34" charset="0"/>
              </a:rPr>
              <a:t>Fees for copies of electronic records.</a:t>
            </a:r>
          </a:p>
          <a:p>
            <a:pPr lvl="2"/>
            <a:r>
              <a:rPr lang="en-US" dirty="0" smtClean="0">
                <a:latin typeface="Arial" panose="020B0604020202020204" pitchFamily="34" charset="0"/>
                <a:cs typeface="Arial" panose="020B0604020202020204" pitchFamily="34" charset="0"/>
              </a:rPr>
              <a:t>Bot requests.</a:t>
            </a:r>
          </a:p>
          <a:p>
            <a:pPr lvl="2"/>
            <a:r>
              <a:rPr lang="en-US" dirty="0" smtClean="0">
                <a:latin typeface="Arial" panose="020B0604020202020204" pitchFamily="34" charset="0"/>
                <a:cs typeface="Arial" panose="020B0604020202020204" pitchFamily="34" charset="0"/>
              </a:rPr>
              <a:t>Translating a records into an electronic format (including scanning a paper record) is not creating a new record.</a:t>
            </a:r>
          </a:p>
          <a:p>
            <a:pPr lvl="2"/>
            <a:r>
              <a:rPr lang="en-US" dirty="0" smtClean="0">
                <a:latin typeface="Arial" panose="020B0604020202020204" pitchFamily="34" charset="0"/>
                <a:cs typeface="Arial" panose="020B0604020202020204" pitchFamily="34" charset="0"/>
              </a:rPr>
              <a:t>Local governments:  consultation programs, competitive grant program.  (RCW 40.14.026)</a:t>
            </a:r>
          </a:p>
          <a:p>
            <a:pPr lvl="2"/>
            <a:endParaRPr lang="en-US" dirty="0">
              <a:latin typeface="Arial" panose="020B0604020202020204" pitchFamily="34" charset="0"/>
              <a:cs typeface="Arial" panose="020B0604020202020204" pitchFamily="34" charset="0"/>
            </a:endParaRPr>
          </a:p>
          <a:p>
            <a:pPr lvl="1"/>
            <a:r>
              <a:rPr lang="en-US" b="1" i="1" dirty="0" smtClean="0">
                <a:latin typeface="Arial" panose="020B0604020202020204" pitchFamily="34" charset="0"/>
                <a:cs typeface="Arial" panose="020B0604020202020204" pitchFamily="34" charset="0"/>
              </a:rPr>
              <a:t>O’Neill v. City of Shoreline: Nissen v. Pierce County; West v. Vermillion, Puyallup; West v. Puyallup</a:t>
            </a:r>
            <a:endParaRPr lang="en-US" i="1" dirty="0" smtClean="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rPr>
              <a:t>Producing public records located on/in home computers, personal devices, personal accounts.</a:t>
            </a:r>
          </a:p>
          <a:p>
            <a:pPr lvl="2"/>
            <a:endParaRPr lang="en-US" dirty="0">
              <a:latin typeface="Arial" panose="020B0604020202020204" pitchFamily="34" charset="0"/>
              <a:cs typeface="Arial" panose="020B0604020202020204" pitchFamily="34" charset="0"/>
            </a:endParaRPr>
          </a:p>
          <a:p>
            <a:pPr marL="777240" lvl="2" indent="0">
              <a:buNone/>
            </a:pPr>
            <a:endParaRPr lang="en-US" dirty="0" smtClean="0">
              <a:latin typeface="Arial" panose="020B0604020202020204" pitchFamily="34" charset="0"/>
              <a:cs typeface="Arial" panose="020B0604020202020204" pitchFamily="34" charset="0"/>
            </a:endParaRPr>
          </a:p>
          <a:p>
            <a:pPr lvl="2"/>
            <a:endParaRPr lang="en-US" i="1" dirty="0" smtClean="0">
              <a:latin typeface="Arial" panose="020B0604020202020204" pitchFamily="34" charset="0"/>
              <a:cs typeface="Arial" panose="020B0604020202020204" pitchFamily="34" charset="0"/>
            </a:endParaRPr>
          </a:p>
          <a:p>
            <a:pPr marL="411480" lvl="1" indent="0">
              <a:buNone/>
            </a:pPr>
            <a:endParaRPr lang="en-US" i="1"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181238"/>
            <a:ext cx="1832924" cy="137305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7296" y="3092097"/>
            <a:ext cx="907198" cy="49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571801"/>
            <a:ext cx="1046124" cy="57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B6DA2BE-93A6-4C0E-BC3B-5C91D8DE6623}" type="slidenum">
              <a:rPr lang="en-US" smtClean="0"/>
              <a:pPr>
                <a:defRPr/>
              </a:pPr>
              <a:t>71</a:t>
            </a:fld>
            <a:endParaRPr lang="en-US" dirty="0"/>
          </a:p>
        </p:txBody>
      </p:sp>
    </p:spTree>
    <p:extLst>
      <p:ext uri="{BB962C8B-B14F-4D97-AF65-F5344CB8AC3E}">
        <p14:creationId xmlns:p14="http://schemas.microsoft.com/office/powerpoint/2010/main" val="3248975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Electronic Records Production &amp; </a:t>
            </a:r>
            <a:r>
              <a:rPr lang="en-US" sz="3200" b="1" dirty="0" smtClean="0">
                <a:latin typeface="Arial" panose="020B0604020202020204" pitchFamily="34" charset="0"/>
                <a:cs typeface="Arial" panose="020B0604020202020204" pitchFamily="34" charset="0"/>
              </a:rPr>
              <a:t>Disclosure – Redaction Mechanics</a:t>
            </a:r>
            <a:endParaRPr lang="en-US" sz="3200" i="1" dirty="0"/>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Electronic records </a:t>
            </a:r>
            <a:r>
              <a:rPr lang="en-US" b="1" dirty="0">
                <a:solidFill>
                  <a:srgbClr val="FF0000"/>
                </a:solidFill>
                <a:latin typeface="Arial" panose="020B0604020202020204" pitchFamily="34" charset="0"/>
                <a:cs typeface="Arial" panose="020B0604020202020204" pitchFamily="34" charset="0"/>
              </a:rPr>
              <a:t>redaction</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Various </a:t>
            </a:r>
            <a:r>
              <a:rPr lang="en-US" b="1" dirty="0">
                <a:solidFill>
                  <a:srgbClr val="006600"/>
                </a:solidFill>
                <a:latin typeface="Arial" panose="020B0604020202020204" pitchFamily="34" charset="0"/>
                <a:cs typeface="Arial" panose="020B0604020202020204" pitchFamily="34" charset="0"/>
              </a:rPr>
              <a:t>software programs </a:t>
            </a:r>
            <a:r>
              <a:rPr lang="en-US" dirty="0">
                <a:latin typeface="Arial" panose="020B0604020202020204" pitchFamily="34" charset="0"/>
                <a:cs typeface="Arial" panose="020B0604020202020204" pitchFamily="34" charset="0"/>
              </a:rPr>
              <a:t>permit </a:t>
            </a:r>
            <a:r>
              <a:rPr lang="en-US" dirty="0" smtClean="0">
                <a:latin typeface="Arial" panose="020B0604020202020204" pitchFamily="34" charset="0"/>
                <a:cs typeface="Arial" panose="020B0604020202020204" pitchFamily="34" charset="0"/>
              </a:rPr>
              <a:t>standard redactions on many  </a:t>
            </a:r>
            <a:r>
              <a:rPr lang="en-US" dirty="0">
                <a:latin typeface="Arial" panose="020B0604020202020204" pitchFamily="34" charset="0"/>
                <a:cs typeface="Arial" panose="020B0604020202020204" pitchFamily="34" charset="0"/>
              </a:rPr>
              <a:t>electronic </a:t>
            </a:r>
            <a:r>
              <a:rPr lang="en-US" dirty="0" smtClean="0">
                <a:latin typeface="Arial" panose="020B0604020202020204" pitchFamily="34" charset="0"/>
                <a:cs typeface="Arial" panose="020B0604020202020204" pitchFamily="34" charset="0"/>
              </a:rPr>
              <a:t>records </a:t>
            </a:r>
            <a:r>
              <a:rPr lang="en-US" dirty="0">
                <a:latin typeface="Arial" panose="020B0604020202020204" pitchFamily="34" charset="0"/>
                <a:cs typeface="Arial" panose="020B0604020202020204" pitchFamily="34" charset="0"/>
              </a:rPr>
              <a:t>(Adobe Acrobat X Pro, Informative Graphics Redact-it, RapidRedact, and similar technologies</a:t>
            </a:r>
            <a:r>
              <a:rPr lang="en-US" dirty="0" smtClean="0">
                <a:latin typeface="Arial" panose="020B0604020202020204" pitchFamily="34" charset="0"/>
                <a:cs typeface="Arial" panose="020B0604020202020204" pitchFamily="34" charset="0"/>
              </a:rPr>
              <a:t>).</a:t>
            </a:r>
          </a:p>
          <a:p>
            <a:pPr lvl="1"/>
            <a:r>
              <a:rPr lang="en-US" dirty="0" smtClean="0">
                <a:latin typeface="Arial" panose="020B0604020202020204" pitchFamily="34" charset="0"/>
                <a:cs typeface="Arial" panose="020B0604020202020204" pitchFamily="34" charset="0"/>
              </a:rPr>
              <a:t>Not all agencies have such software, or software than can electronically redact all electronic records.  </a:t>
            </a:r>
          </a:p>
          <a:p>
            <a:pPr lvl="2"/>
            <a:r>
              <a:rPr lang="en-US" dirty="0" smtClean="0">
                <a:latin typeface="Arial" panose="020B0604020202020204" pitchFamily="34" charset="0"/>
                <a:cs typeface="Arial" panose="020B0604020202020204" pitchFamily="34" charset="0"/>
              </a:rPr>
              <a:t>For example, there may be “non-standard” redactions in some types of electronic records (videos, audios, photos, etc.) that require particular software.</a:t>
            </a:r>
          </a:p>
          <a:p>
            <a:pPr lvl="1"/>
            <a:r>
              <a:rPr lang="en-US" dirty="0" smtClean="0">
                <a:latin typeface="Arial" panose="020B0604020202020204" pitchFamily="34" charset="0"/>
                <a:cs typeface="Arial" panose="020B0604020202020204" pitchFamily="34" charset="0"/>
              </a:rPr>
              <a:t>In some circumstances, due to lack of software or other technical issues, it may be necessary to print out a copy of the electronic record and apply the redactions to the paper record.</a:t>
            </a:r>
          </a:p>
          <a:p>
            <a:pPr lvl="1"/>
            <a:r>
              <a:rPr lang="en-US" dirty="0" smtClean="0">
                <a:latin typeface="Arial" panose="020B0604020202020204" pitchFamily="34" charset="0"/>
                <a:cs typeface="Arial" panose="020B0604020202020204" pitchFamily="34" charset="0"/>
              </a:rPr>
              <a:t>An agency may need to work with its IT staff and legal counsel on such issues. </a:t>
            </a:r>
            <a:endParaRPr lang="en-US" dirty="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57200"/>
            <a:ext cx="1396818" cy="1234756"/>
          </a:xfrm>
          <a:prstGeom prst="rect">
            <a:avLst/>
          </a:prstGeom>
        </p:spPr>
      </p:pic>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72</a:t>
            </a:fld>
            <a:endParaRPr lang="en-US" dirty="0"/>
          </a:p>
        </p:txBody>
      </p:sp>
    </p:spTree>
    <p:extLst>
      <p:ext uri="{BB962C8B-B14F-4D97-AF65-F5344CB8AC3E}">
        <p14:creationId xmlns:p14="http://schemas.microsoft.com/office/powerpoint/2010/main" val="3361701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Electronic Records Production &amp; Disclosure – </a:t>
            </a:r>
            <a:r>
              <a:rPr lang="en-US" sz="3200" b="1" dirty="0" smtClean="0">
                <a:latin typeface="Arial" panose="020B0604020202020204" pitchFamily="34" charset="0"/>
                <a:cs typeface="Arial" panose="020B0604020202020204" pitchFamily="34" charset="0"/>
              </a:rPr>
              <a:t>Production </a:t>
            </a:r>
            <a:r>
              <a:rPr lang="en-US" sz="3200" b="1" dirty="0">
                <a:latin typeface="Arial" panose="020B0604020202020204" pitchFamily="34" charset="0"/>
                <a:cs typeface="Arial" panose="020B0604020202020204" pitchFamily="34" charset="0"/>
              </a:rPr>
              <a:t>Mechanics</a:t>
            </a:r>
            <a:endParaRPr lang="en-US" sz="3200" dirty="0"/>
          </a:p>
        </p:txBody>
      </p:sp>
      <p:sp>
        <p:nvSpPr>
          <p:cNvPr id="3" name="Content Placeholder 2"/>
          <p:cNvSpPr>
            <a:spLocks noGrp="1"/>
          </p:cNvSpPr>
          <p:nvPr>
            <p:ph idx="1"/>
          </p:nvPr>
        </p:nvSpPr>
        <p:spPr/>
        <p:txBody>
          <a:bodyPr>
            <a:normAutofit fontScale="92500"/>
          </a:bodyPr>
          <a:lstStyle/>
          <a:p>
            <a:r>
              <a:rPr lang="en-US" dirty="0" smtClean="0">
                <a:latin typeface="Arial" panose="020B0604020202020204" pitchFamily="34" charset="0"/>
                <a:cs typeface="Arial" panose="020B0604020202020204" pitchFamily="34" charset="0"/>
              </a:rPr>
              <a:t>Electronic records can be </a:t>
            </a:r>
            <a:r>
              <a:rPr lang="en-US" b="1" dirty="0" smtClean="0">
                <a:solidFill>
                  <a:srgbClr val="FF0000"/>
                </a:solidFill>
                <a:latin typeface="Arial" panose="020B0604020202020204" pitchFamily="34" charset="0"/>
                <a:cs typeface="Arial" panose="020B0604020202020204" pitchFamily="34" charset="0"/>
              </a:rPr>
              <a:t>produced/delivered electronically </a:t>
            </a:r>
            <a:r>
              <a:rPr lang="en-US" dirty="0" smtClean="0">
                <a:latin typeface="Arial" panose="020B0604020202020204" pitchFamily="34" charset="0"/>
                <a:cs typeface="Arial" panose="020B0604020202020204" pitchFamily="34" charset="0"/>
              </a:rPr>
              <a:t>in many ways.  Delivery practices may vary among agencies, depending upon agency resources, software, or other issues (e.g. limits on size of files that can be sent/received by email).</a:t>
            </a:r>
          </a:p>
          <a:p>
            <a:r>
              <a:rPr lang="en-US" dirty="0" smtClean="0">
                <a:latin typeface="Arial" panose="020B0604020202020204" pitchFamily="34" charset="0"/>
                <a:cs typeface="Arial" panose="020B0604020202020204" pitchFamily="34" charset="0"/>
              </a:rPr>
              <a:t>Some examples:</a:t>
            </a:r>
          </a:p>
          <a:p>
            <a:pPr lvl="1"/>
            <a:r>
              <a:rPr lang="en-US" dirty="0" smtClean="0">
                <a:latin typeface="Arial" panose="020B0604020202020204" pitchFamily="34" charset="0"/>
                <a:cs typeface="Arial" panose="020B0604020202020204" pitchFamily="34" charset="0"/>
              </a:rPr>
              <a:t>Posting them on agency’s web site and provide requester links to specific records. </a:t>
            </a:r>
          </a:p>
          <a:p>
            <a:pPr lvl="1"/>
            <a:r>
              <a:rPr lang="en-US" dirty="0" smtClean="0">
                <a:latin typeface="Arial" panose="020B0604020202020204" pitchFamily="34" charset="0"/>
                <a:cs typeface="Arial" panose="020B0604020202020204" pitchFamily="34" charset="0"/>
              </a:rPr>
              <a:t>Delivering copies on a CD, DVD, thumb drive/flash drive.</a:t>
            </a:r>
          </a:p>
          <a:p>
            <a:pPr lvl="1"/>
            <a:r>
              <a:rPr lang="en-US" dirty="0" smtClean="0">
                <a:latin typeface="Arial" panose="020B0604020202020204" pitchFamily="34" charset="0"/>
                <a:cs typeface="Arial" panose="020B0604020202020204" pitchFamily="34" charset="0"/>
              </a:rPr>
              <a:t>Delivering by email.</a:t>
            </a:r>
          </a:p>
          <a:p>
            <a:pPr lvl="1"/>
            <a:r>
              <a:rPr lang="en-US" dirty="0" smtClean="0">
                <a:latin typeface="Arial" panose="020B0604020202020204" pitchFamily="34" charset="0"/>
                <a:cs typeface="Arial" panose="020B0604020202020204" pitchFamily="34" charset="0"/>
              </a:rPr>
              <a:t>Delivering through an agency portal or cloud-based delivery (File Transfer Protocol - FTP).</a:t>
            </a:r>
          </a:p>
          <a:p>
            <a:pPr lvl="1"/>
            <a:r>
              <a:rPr lang="en-US" dirty="0" smtClean="0">
                <a:latin typeface="Arial" panose="020B0604020202020204" pitchFamily="34" charset="0"/>
                <a:cs typeface="Arial" panose="020B0604020202020204" pitchFamily="34" charset="0"/>
              </a:rPr>
              <a:t>Arranging for inspection at an agency’s office, on an agency computer.</a:t>
            </a:r>
          </a:p>
          <a:p>
            <a:pPr lvl="1"/>
            <a:r>
              <a:rPr lang="en-US" dirty="0" smtClean="0">
                <a:latin typeface="Arial" panose="020B0604020202020204" pitchFamily="34" charset="0"/>
                <a:cs typeface="Arial" panose="020B0604020202020204" pitchFamily="34" charset="0"/>
              </a:rPr>
              <a:t>See AGO Model Rules.</a:t>
            </a:r>
          </a:p>
          <a:p>
            <a:pPr lvl="1"/>
            <a:endParaRPr lang="en-US"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777240" lvl="2" indent="0">
              <a:buNone/>
            </a:pP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5619693"/>
            <a:ext cx="1924049" cy="1140545"/>
          </a:xfrm>
          <a:prstGeom prst="rect">
            <a:avLst/>
          </a:prstGeom>
        </p:spPr>
      </p:pic>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73</a:t>
            </a:fld>
            <a:endParaRPr lang="en-US" dirty="0"/>
          </a:p>
        </p:txBody>
      </p:sp>
    </p:spTree>
    <p:extLst>
      <p:ext uri="{BB962C8B-B14F-4D97-AF65-F5344CB8AC3E}">
        <p14:creationId xmlns:p14="http://schemas.microsoft.com/office/powerpoint/2010/main" val="1537542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79388" cy="1189038"/>
          </a:xfrm>
        </p:spPr>
        <p:txBody>
          <a:bodyPr/>
          <a:lstStyle/>
          <a:p>
            <a:r>
              <a:rPr lang="en-US" sz="3200" b="1" dirty="0">
                <a:latin typeface="Arial" panose="020B0604020202020204" pitchFamily="34" charset="0"/>
                <a:cs typeface="Arial" panose="020B0604020202020204" pitchFamily="34" charset="0"/>
              </a:rPr>
              <a:t>Electronic Records Production &amp; Disclosure </a:t>
            </a:r>
            <a:r>
              <a:rPr lang="en-US" sz="32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Updating &amp; Improving Technology Information Services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524000"/>
            <a:ext cx="7848600" cy="4876800"/>
          </a:xfrm>
        </p:spPr>
        <p:txBody>
          <a:bodyPr>
            <a:normAutofit/>
          </a:bodyPr>
          <a:lstStyle/>
          <a:p>
            <a:r>
              <a:rPr lang="en-US" dirty="0" smtClean="0">
                <a:latin typeface="Arial" panose="020B0604020202020204" pitchFamily="34" charset="0"/>
                <a:cs typeface="Arial" panose="020B0604020202020204" pitchFamily="34" charset="0"/>
              </a:rPr>
              <a:t>Agencies can consider making their websites - </a:t>
            </a:r>
            <a:r>
              <a:rPr lang="en-US" b="1" dirty="0" smtClean="0">
                <a:solidFill>
                  <a:srgbClr val="FF0000"/>
                </a:solidFill>
                <a:latin typeface="Arial" panose="020B0604020202020204" pitchFamily="34" charset="0"/>
                <a:cs typeface="Arial" panose="020B0604020202020204" pitchFamily="34" charset="0"/>
              </a:rPr>
              <a:t>current technology </a:t>
            </a:r>
            <a:r>
              <a:rPr lang="en-US" dirty="0" smtClean="0">
                <a:solidFill>
                  <a:schemeClr val="tx2">
                    <a:lumMod val="75000"/>
                  </a:schemeClr>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more </a:t>
            </a:r>
            <a:r>
              <a:rPr lang="en-US" b="1" dirty="0" smtClean="0">
                <a:solidFill>
                  <a:srgbClr val="006600"/>
                </a:solidFill>
                <a:latin typeface="Arial" panose="020B0604020202020204" pitchFamily="34" charset="0"/>
                <a:cs typeface="Arial" panose="020B0604020202020204" pitchFamily="34" charset="0"/>
              </a:rPr>
              <a:t>robust</a:t>
            </a:r>
            <a:r>
              <a:rPr lang="en-US" dirty="0" smtClean="0">
                <a:latin typeface="Arial" panose="020B0604020202020204" pitchFamily="34" charset="0"/>
                <a:cs typeface="Arial" panose="020B0604020202020204" pitchFamily="34" charset="0"/>
              </a:rPr>
              <a:t>.  Examples:</a:t>
            </a:r>
          </a:p>
          <a:p>
            <a:pPr lvl="1"/>
            <a:r>
              <a:rPr lang="en-US" sz="1600" dirty="0" smtClean="0">
                <a:latin typeface="Arial" panose="020B0604020202020204" pitchFamily="34" charset="0"/>
                <a:cs typeface="Arial" panose="020B0604020202020204" pitchFamily="34" charset="0"/>
              </a:rPr>
              <a:t>Posting more </a:t>
            </a:r>
            <a:r>
              <a:rPr lang="en-US" sz="1600" i="1" dirty="0" smtClean="0">
                <a:latin typeface="Arial" panose="020B0604020202020204" pitchFamily="34" charset="0"/>
                <a:cs typeface="Arial" panose="020B0604020202020204" pitchFamily="34" charset="0"/>
              </a:rPr>
              <a:t>commonly requested records.</a:t>
            </a:r>
            <a:endParaRPr lang="en-US" sz="16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Posting information about how to </a:t>
            </a:r>
            <a:r>
              <a:rPr lang="en-US" sz="1600" i="1" dirty="0" smtClean="0">
                <a:latin typeface="Arial" panose="020B0604020202020204" pitchFamily="34" charset="0"/>
                <a:cs typeface="Arial" panose="020B0604020202020204" pitchFamily="34" charset="0"/>
              </a:rPr>
              <a:t>search for </a:t>
            </a:r>
            <a:r>
              <a:rPr lang="en-US" sz="1600" dirty="0" smtClean="0">
                <a:latin typeface="Arial" panose="020B0604020202020204" pitchFamily="34" charset="0"/>
                <a:cs typeface="Arial" panose="020B0604020202020204" pitchFamily="34" charset="0"/>
              </a:rPr>
              <a:t>records.</a:t>
            </a:r>
          </a:p>
          <a:p>
            <a:pPr lvl="1"/>
            <a:r>
              <a:rPr lang="en-US" sz="1600" dirty="0" smtClean="0">
                <a:latin typeface="Arial" panose="020B0604020202020204" pitchFamily="34" charset="0"/>
                <a:cs typeface="Arial" panose="020B0604020202020204" pitchFamily="34" charset="0"/>
              </a:rPr>
              <a:t>Posting more information about how to </a:t>
            </a:r>
            <a:r>
              <a:rPr lang="en-US" sz="1600" i="1" dirty="0" smtClean="0">
                <a:latin typeface="Arial" panose="020B0604020202020204" pitchFamily="34" charset="0"/>
                <a:cs typeface="Arial" panose="020B0604020202020204" pitchFamily="34" charset="0"/>
              </a:rPr>
              <a:t>request</a:t>
            </a:r>
            <a:r>
              <a:rPr lang="en-US" sz="1600" dirty="0" smtClean="0">
                <a:latin typeface="Arial" panose="020B0604020202020204" pitchFamily="34" charset="0"/>
                <a:cs typeface="Arial" panose="020B0604020202020204" pitchFamily="34" charset="0"/>
              </a:rPr>
              <a:t> records (agency’s PRA procedures, fee schedule, request form, contact information for Public Records Officer, etc.).</a:t>
            </a:r>
          </a:p>
          <a:p>
            <a:r>
              <a:rPr lang="en-US" dirty="0" smtClean="0">
                <a:latin typeface="Arial" panose="020B0604020202020204" pitchFamily="34" charset="0"/>
                <a:cs typeface="Arial" panose="020B0604020202020204" pitchFamily="34" charset="0"/>
              </a:rPr>
              <a:t>Agencies can consider </a:t>
            </a:r>
            <a:r>
              <a:rPr lang="en-US" b="1" dirty="0" smtClean="0">
                <a:solidFill>
                  <a:srgbClr val="FF0000"/>
                </a:solidFill>
                <a:latin typeface="Arial" panose="020B0604020202020204" pitchFamily="34" charset="0"/>
                <a:cs typeface="Arial" panose="020B0604020202020204" pitchFamily="34" charset="0"/>
              </a:rPr>
              <a:t>new technology </a:t>
            </a:r>
            <a:r>
              <a:rPr lang="en-US" dirty="0" smtClean="0">
                <a:latin typeface="Arial" panose="020B0604020202020204" pitchFamily="34" charset="0"/>
                <a:cs typeface="Arial" panose="020B0604020202020204" pitchFamily="34" charset="0"/>
              </a:rPr>
              <a:t>purchases </a:t>
            </a:r>
          </a:p>
          <a:p>
            <a:pPr marL="11430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to assist them in retaining/producing records.</a:t>
            </a:r>
          </a:p>
          <a:p>
            <a:pPr lvl="1"/>
            <a:r>
              <a:rPr lang="en-US" sz="1600" b="1" dirty="0" smtClean="0">
                <a:latin typeface="Arial" panose="020B0604020202020204" pitchFamily="34" charset="0"/>
                <a:cs typeface="Arial" panose="020B0604020202020204" pitchFamily="34" charset="0"/>
              </a:rPr>
              <a:t>Examples:</a:t>
            </a:r>
            <a:r>
              <a:rPr lang="en-US" sz="1600" dirty="0" smtClean="0">
                <a:latin typeface="Arial" panose="020B0604020202020204" pitchFamily="34" charset="0"/>
                <a:cs typeface="Arial" panose="020B0604020202020204" pitchFamily="34" charset="0"/>
              </a:rPr>
              <a:t>  Portals; electronic redaction tools; texting/website capture and retention software; other software.</a:t>
            </a:r>
          </a:p>
          <a:p>
            <a:pPr lvl="1"/>
            <a:r>
              <a:rPr lang="en-US" sz="1600" b="1" dirty="0" smtClean="0">
                <a:latin typeface="Arial" panose="020B0604020202020204" pitchFamily="34" charset="0"/>
                <a:cs typeface="Arial" panose="020B0604020202020204" pitchFamily="34" charset="0"/>
              </a:rPr>
              <a:t>Master state contracts: </a:t>
            </a:r>
            <a:r>
              <a:rPr lang="en-US" sz="1600" dirty="0" smtClean="0">
                <a:latin typeface="Arial" panose="020B0604020202020204" pitchFamily="34" charset="0"/>
                <a:cs typeface="Arial" panose="020B0604020202020204" pitchFamily="34" charset="0"/>
              </a:rPr>
              <a:t>Several vendors awarded statewide master contracts for retention - “Enterprise Content Management Systems.” State, &amp; local agencies can use. More information on State Archives website and Department of Enterprise Services website. </a:t>
            </a:r>
          </a:p>
          <a:p>
            <a:pPr lvl="1"/>
            <a:r>
              <a:rPr lang="en-US" sz="1600" dirty="0" smtClean="0">
                <a:latin typeface="Arial" panose="020B0604020202020204" pitchFamily="34" charset="0"/>
                <a:cs typeface="Arial" panose="020B0604020202020204" pitchFamily="34" charset="0"/>
              </a:rPr>
              <a:t>Local government grants (State Archives).  RCW 40.14.026.</a:t>
            </a:r>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981200"/>
            <a:ext cx="1038068" cy="7915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505200"/>
            <a:ext cx="914400" cy="9144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7144" y="5943600"/>
            <a:ext cx="675656" cy="37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B6DA2BE-93A6-4C0E-BC3B-5C91D8DE6623}" type="slidenum">
              <a:rPr lang="en-US" smtClean="0"/>
              <a:pPr>
                <a:defRPr/>
              </a:pPr>
              <a:t>74</a:t>
            </a:fld>
            <a:endParaRPr lang="en-US" dirty="0"/>
          </a:p>
        </p:txBody>
      </p:sp>
    </p:spTree>
    <p:extLst>
      <p:ext uri="{BB962C8B-B14F-4D97-AF65-F5344CB8AC3E}">
        <p14:creationId xmlns:p14="http://schemas.microsoft.com/office/powerpoint/2010/main" val="10623874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52400" y="55750"/>
            <a:ext cx="8534400" cy="894283"/>
          </a:xfrm>
        </p:spPr>
        <p:txBody>
          <a:bodyPr/>
          <a:lstStyle/>
          <a:p>
            <a:pPr eaLnBrk="1" hangingPunct="1"/>
            <a:r>
              <a:rPr lang="en-US" sz="3200" b="1" dirty="0" smtClean="0">
                <a:latin typeface="Arial" panose="020B0604020202020204" pitchFamily="34" charset="0"/>
                <a:cs typeface="Arial" panose="020B0604020202020204" pitchFamily="34" charset="0"/>
              </a:rPr>
              <a:t>Enforcement &amp; Penalties </a:t>
            </a:r>
          </a:p>
        </p:txBody>
      </p:sp>
      <p:sp>
        <p:nvSpPr>
          <p:cNvPr id="33795" name="Rectangle 3"/>
          <p:cNvSpPr>
            <a:spLocks noGrp="1" noChangeArrowheads="1"/>
          </p:cNvSpPr>
          <p:nvPr>
            <p:ph type="body" sz="half" idx="1"/>
          </p:nvPr>
        </p:nvSpPr>
        <p:spPr>
          <a:xfrm>
            <a:off x="152400" y="838200"/>
            <a:ext cx="8229600" cy="5714999"/>
          </a:xfrm>
        </p:spPr>
        <p:txBody>
          <a:bodyPr>
            <a:normAutofit lnSpcReduction="10000"/>
          </a:bodyPr>
          <a:lstStyle/>
          <a:p>
            <a:pPr marL="114300" indent="0" eaLnBrk="1" hangingPunct="1">
              <a:lnSpc>
                <a:spcPct val="90000"/>
              </a:lnSpc>
              <a:buNone/>
            </a:pPr>
            <a:endParaRPr lang="en-US" sz="2900" dirty="0" smtClean="0">
              <a:latin typeface="Arial" panose="020B0604020202020204" pitchFamily="34" charset="0"/>
              <a:cs typeface="Arial" panose="020B0604020202020204" pitchFamily="34" charset="0"/>
            </a:endParaRPr>
          </a:p>
          <a:p>
            <a:pPr eaLnBrk="1" hangingPunct="1">
              <a:lnSpc>
                <a:spcPct val="90000"/>
              </a:lnSpc>
            </a:pPr>
            <a:r>
              <a:rPr lang="en-US" sz="2900" dirty="0" smtClean="0">
                <a:latin typeface="Arial" panose="020B0604020202020204" pitchFamily="34" charset="0"/>
                <a:cs typeface="Arial" panose="020B0604020202020204" pitchFamily="34" charset="0"/>
              </a:rPr>
              <a:t>PRA enforced by </a:t>
            </a:r>
            <a:r>
              <a:rPr lang="en-US" sz="2900" b="1" dirty="0" smtClean="0">
                <a:solidFill>
                  <a:srgbClr val="006600"/>
                </a:solidFill>
                <a:latin typeface="Arial" panose="020B0604020202020204" pitchFamily="34" charset="0"/>
                <a:cs typeface="Arial" panose="020B0604020202020204" pitchFamily="34" charset="0"/>
              </a:rPr>
              <a:t>courts</a:t>
            </a:r>
            <a:r>
              <a:rPr lang="en-US" sz="2900" dirty="0" smtClean="0">
                <a:latin typeface="Arial" panose="020B0604020202020204" pitchFamily="34" charset="0"/>
                <a:cs typeface="Arial" panose="020B0604020202020204" pitchFamily="34" charset="0"/>
              </a:rPr>
              <a:t> for claims listed in PRA.</a:t>
            </a:r>
          </a:p>
          <a:p>
            <a:pPr eaLnBrk="1" hangingPunct="1">
              <a:lnSpc>
                <a:spcPct val="90000"/>
              </a:lnSpc>
            </a:pPr>
            <a:r>
              <a:rPr lang="en-US" sz="2900" dirty="0" smtClean="0">
                <a:latin typeface="Arial" panose="020B0604020202020204" pitchFamily="34" charset="0"/>
                <a:cs typeface="Arial" panose="020B0604020202020204" pitchFamily="34" charset="0"/>
              </a:rPr>
              <a:t>A court can impose </a:t>
            </a:r>
            <a:r>
              <a:rPr lang="en-US" sz="2900" b="1" dirty="0" smtClean="0">
                <a:solidFill>
                  <a:srgbClr val="006600"/>
                </a:solidFill>
                <a:latin typeface="Arial" panose="020B0604020202020204" pitchFamily="34" charset="0"/>
                <a:cs typeface="Arial" panose="020B0604020202020204" pitchFamily="34" charset="0"/>
              </a:rPr>
              <a:t>civil penalties</a:t>
            </a:r>
            <a:r>
              <a:rPr lang="en-US" sz="2900" dirty="0" smtClean="0">
                <a:latin typeface="Arial" panose="020B0604020202020204" pitchFamily="34" charset="0"/>
                <a:cs typeface="Arial" panose="020B0604020202020204" pitchFamily="34" charset="0"/>
              </a:rPr>
              <a:t>.  No proof of “damages” required.</a:t>
            </a:r>
          </a:p>
          <a:p>
            <a:pPr>
              <a:lnSpc>
                <a:spcPct val="90000"/>
              </a:lnSpc>
            </a:pPr>
            <a:r>
              <a:rPr lang="en-US" sz="2900" dirty="0" smtClean="0">
                <a:latin typeface="Arial" panose="020B0604020202020204" pitchFamily="34" charset="0"/>
                <a:cs typeface="Arial" panose="020B0604020202020204" pitchFamily="34" charset="0"/>
              </a:rPr>
              <a:t>A court is to consider </a:t>
            </a:r>
            <a:r>
              <a:rPr lang="en-US" sz="2900" b="1" dirty="0" smtClean="0">
                <a:solidFill>
                  <a:srgbClr val="006600"/>
                </a:solidFill>
                <a:latin typeface="Arial" panose="020B0604020202020204" pitchFamily="34" charset="0"/>
                <a:cs typeface="Arial" panose="020B0604020202020204" pitchFamily="34" charset="0"/>
              </a:rPr>
              <a:t>factors</a:t>
            </a:r>
            <a:r>
              <a:rPr lang="en-US" sz="2900" dirty="0" smtClean="0">
                <a:latin typeface="Arial" panose="020B0604020202020204" pitchFamily="34" charset="0"/>
                <a:cs typeface="Arial" panose="020B0604020202020204" pitchFamily="34" charset="0"/>
              </a:rPr>
              <a:t> in requiring an agency to pay a penalty. </a:t>
            </a:r>
          </a:p>
          <a:p>
            <a:pPr eaLnBrk="1" hangingPunct="1">
              <a:lnSpc>
                <a:spcPct val="90000"/>
              </a:lnSpc>
            </a:pPr>
            <a:r>
              <a:rPr lang="en-US" sz="2900" dirty="0" smtClean="0">
                <a:latin typeface="Arial" panose="020B0604020202020204" pitchFamily="34" charset="0"/>
                <a:cs typeface="Arial" panose="020B0604020202020204" pitchFamily="34" charset="0"/>
              </a:rPr>
              <a:t>Plus, a court will award the prevailing requester’s </a:t>
            </a:r>
            <a:r>
              <a:rPr lang="en-US" sz="2900" b="1" dirty="0" smtClean="0">
                <a:solidFill>
                  <a:srgbClr val="006600"/>
                </a:solidFill>
                <a:latin typeface="Arial" panose="020B0604020202020204" pitchFamily="34" charset="0"/>
                <a:cs typeface="Arial" panose="020B0604020202020204" pitchFamily="34" charset="0"/>
              </a:rPr>
              <a:t>attorneys fees and costs</a:t>
            </a:r>
            <a:r>
              <a:rPr lang="en-US" sz="2900" dirty="0" smtClean="0">
                <a:latin typeface="Arial" panose="020B0604020202020204" pitchFamily="34" charset="0"/>
                <a:cs typeface="Arial" panose="020B0604020202020204" pitchFamily="34" charset="0"/>
              </a:rPr>
              <a:t>.</a:t>
            </a:r>
          </a:p>
          <a:p>
            <a:pPr>
              <a:lnSpc>
                <a:spcPct val="90000"/>
              </a:lnSpc>
            </a:pPr>
            <a:r>
              <a:rPr lang="en-US" sz="2900" dirty="0">
                <a:latin typeface="Arial" panose="020B0604020202020204" pitchFamily="34" charset="0"/>
                <a:cs typeface="Arial" panose="020B0604020202020204" pitchFamily="34" charset="0"/>
              </a:rPr>
              <a:t>Special penalty provisions and court procedures apply to lawsuits involving inmate requests.</a:t>
            </a:r>
          </a:p>
          <a:p>
            <a:pPr marL="114300" lvl="1" indent="0">
              <a:lnSpc>
                <a:spcPct val="90000"/>
              </a:lnSpc>
              <a:buClr>
                <a:schemeClr val="accent1"/>
              </a:buClr>
              <a:buNone/>
            </a:pPr>
            <a:endParaRPr lang="en-US" sz="3200" i="1" dirty="0" smtClean="0">
              <a:latin typeface="Arial" panose="020B0604020202020204" pitchFamily="34" charset="0"/>
              <a:cs typeface="Arial" panose="020B0604020202020204" pitchFamily="34" charset="0"/>
            </a:endParaRPr>
          </a:p>
          <a:p>
            <a:pPr marL="114300" lvl="1" indent="0">
              <a:lnSpc>
                <a:spcPct val="90000"/>
              </a:lnSpc>
              <a:buClr>
                <a:schemeClr val="accent1"/>
              </a:buClr>
              <a:buNone/>
            </a:pPr>
            <a:r>
              <a:rPr lang="en-US" sz="1900" i="1" dirty="0" smtClean="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RCW </a:t>
            </a:r>
            <a:r>
              <a:rPr lang="en-US" sz="1900" i="1" dirty="0" smtClean="0">
                <a:latin typeface="Arial" panose="020B0604020202020204" pitchFamily="34" charset="0"/>
                <a:cs typeface="Arial" panose="020B0604020202020204" pitchFamily="34" charset="0"/>
              </a:rPr>
              <a:t>42.56.550, RCW 42.56.565; Yousoufian v. Sims</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6512" y="152400"/>
            <a:ext cx="1208834"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C13F4498-24CB-411B-AF15-22CD8EE0A5F6}" type="slidenum">
              <a:rPr lang="en-US" smtClean="0"/>
              <a:pPr>
                <a:defRPr/>
              </a:pPr>
              <a:t>75</a:t>
            </a:fld>
            <a:endParaRPr lang="en-US" dirty="0"/>
          </a:p>
        </p:txBody>
      </p:sp>
    </p:spTree>
    <p:extLst>
      <p:ext uri="{BB962C8B-B14F-4D97-AF65-F5344CB8AC3E}">
        <p14:creationId xmlns:p14="http://schemas.microsoft.com/office/powerpoint/2010/main" val="23032690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399"/>
            <a:ext cx="7924800" cy="6017032"/>
          </a:xfrm>
          <a:prstGeom prst="rect">
            <a:avLst/>
          </a:prstGeom>
        </p:spPr>
        <p:txBody>
          <a:bodyPr wrap="square">
            <a:spAutoFit/>
          </a:bodyPr>
          <a:lstStyle/>
          <a:p>
            <a:r>
              <a:rPr lang="en-US" sz="3200" b="1" dirty="0" smtClean="0">
                <a:solidFill>
                  <a:schemeClr val="tx2"/>
                </a:solidFill>
              </a:rPr>
              <a:t>Penalty Factors</a:t>
            </a:r>
          </a:p>
          <a:p>
            <a:endParaRPr lang="en-US" sz="3200" b="1" dirty="0" smtClean="0">
              <a:solidFill>
                <a:schemeClr val="tx2"/>
              </a:solidFill>
            </a:endParaRPr>
          </a:p>
          <a:p>
            <a:r>
              <a:rPr lang="en-US" dirty="0" smtClean="0"/>
              <a:t>A court must consider these nonexclusive </a:t>
            </a:r>
            <a:r>
              <a:rPr lang="en-US" b="1" dirty="0" smtClean="0">
                <a:solidFill>
                  <a:srgbClr val="006600"/>
                </a:solidFill>
              </a:rPr>
              <a:t>factors</a:t>
            </a:r>
            <a:r>
              <a:rPr lang="en-US" dirty="0" smtClean="0"/>
              <a:t> in deciding whether an agency should pay a penalty:</a:t>
            </a:r>
          </a:p>
          <a:p>
            <a:endParaRPr lang="en-US" sz="1400" dirty="0"/>
          </a:p>
          <a:p>
            <a:pPr marL="171450" indent="-171450">
              <a:buFont typeface="Wingdings" panose="05000000000000000000" pitchFamily="2" charset="2"/>
              <a:buChar char="q"/>
            </a:pPr>
            <a:r>
              <a:rPr lang="en-US" sz="1600" b="1" dirty="0" smtClean="0">
                <a:solidFill>
                  <a:srgbClr val="FF0000"/>
                </a:solidFill>
              </a:rPr>
              <a:t> </a:t>
            </a:r>
            <a:r>
              <a:rPr lang="en-US" sz="2400" b="1" dirty="0" smtClean="0">
                <a:solidFill>
                  <a:srgbClr val="FF0000"/>
                </a:solidFill>
              </a:rPr>
              <a:t>Mitigating</a:t>
            </a:r>
            <a:r>
              <a:rPr lang="en-US" b="1" dirty="0" smtClean="0">
                <a:solidFill>
                  <a:srgbClr val="FF0000"/>
                </a:solidFill>
              </a:rPr>
              <a:t> factors (factors that can </a:t>
            </a:r>
            <a:r>
              <a:rPr lang="en-US" b="1" u="sng" dirty="0" smtClean="0">
                <a:solidFill>
                  <a:srgbClr val="FF0000"/>
                </a:solidFill>
              </a:rPr>
              <a:t>reduce</a:t>
            </a:r>
            <a:r>
              <a:rPr lang="en-US" b="1" dirty="0" smtClean="0">
                <a:solidFill>
                  <a:srgbClr val="FF0000"/>
                </a:solidFill>
              </a:rPr>
              <a:t> a penalty):</a:t>
            </a:r>
          </a:p>
          <a:p>
            <a:r>
              <a:rPr lang="en-US" b="1" dirty="0" smtClean="0">
                <a:solidFill>
                  <a:srgbClr val="FF0000"/>
                </a:solidFill>
              </a:rPr>
              <a:t>  </a:t>
            </a:r>
          </a:p>
          <a:p>
            <a:pPr marL="171450" indent="-171450">
              <a:buFont typeface="Arial" panose="020B0604020202020204" pitchFamily="34" charset="0"/>
              <a:buChar char="•"/>
            </a:pPr>
            <a:r>
              <a:rPr lang="en-US" dirty="0" smtClean="0"/>
              <a:t>A lack of clarity in the PRA request.</a:t>
            </a:r>
          </a:p>
          <a:p>
            <a:pPr marL="171450" indent="-171450">
              <a:buFont typeface="Arial" panose="020B0604020202020204" pitchFamily="34" charset="0"/>
              <a:buChar char="•"/>
            </a:pPr>
            <a:r>
              <a:rPr lang="en-US" dirty="0" smtClean="0"/>
              <a:t>The agency's prompt response or legitimate follow-up inquiry for clarification.</a:t>
            </a:r>
          </a:p>
          <a:p>
            <a:pPr marL="171450" indent="-171450">
              <a:buFont typeface="Arial" panose="020B0604020202020204" pitchFamily="34" charset="0"/>
              <a:buChar char="•"/>
            </a:pPr>
            <a:r>
              <a:rPr lang="en-US" dirty="0" smtClean="0"/>
              <a:t>The agency's good faith, honest, timely, &amp; strict compliance with all PRA procedural requirements &amp; exceptions.</a:t>
            </a:r>
          </a:p>
          <a:p>
            <a:pPr marL="171450" indent="-171450">
              <a:buFont typeface="Arial" panose="020B0604020202020204" pitchFamily="34" charset="0"/>
              <a:buChar char="•"/>
            </a:pPr>
            <a:r>
              <a:rPr lang="en-US" dirty="0" smtClean="0"/>
              <a:t>Proper training &amp; supervision of the agency's personnel.</a:t>
            </a:r>
          </a:p>
          <a:p>
            <a:pPr marL="171450" indent="-171450">
              <a:buFont typeface="Arial" panose="020B0604020202020204" pitchFamily="34" charset="0"/>
              <a:buChar char="•"/>
            </a:pPr>
            <a:r>
              <a:rPr lang="en-US" dirty="0" smtClean="0"/>
              <a:t>The reasonableness of any explanation for noncompliance by the agency.</a:t>
            </a:r>
          </a:p>
          <a:p>
            <a:pPr marL="171450" indent="-171450">
              <a:buFont typeface="Arial" panose="020B0604020202020204" pitchFamily="34" charset="0"/>
              <a:buChar char="•"/>
            </a:pPr>
            <a:r>
              <a:rPr lang="en-US" dirty="0" smtClean="0"/>
              <a:t>The helpfulness of the agency to the requester.</a:t>
            </a:r>
          </a:p>
          <a:p>
            <a:pPr marL="171450" indent="-171450">
              <a:buFont typeface="Arial" panose="020B0604020202020204" pitchFamily="34" charset="0"/>
              <a:buChar char="•"/>
            </a:pPr>
            <a:r>
              <a:rPr lang="en-US" dirty="0" smtClean="0"/>
              <a:t>The existence of agency systems to track and retrieve public records.</a:t>
            </a:r>
          </a:p>
          <a:p>
            <a:endParaRPr lang="en-US" dirty="0" smtClean="0"/>
          </a:p>
          <a:p>
            <a:r>
              <a:rPr lang="en-US" b="1" dirty="0" smtClean="0">
                <a:solidFill>
                  <a:srgbClr val="FF0000"/>
                </a:solidFill>
              </a:rPr>
              <a:t> </a:t>
            </a:r>
            <a:endParaRPr lang="en-US" dirty="0" smtClean="0"/>
          </a:p>
          <a:p>
            <a:endParaRPr lang="en-US" sz="100" dirty="0" smtClean="0"/>
          </a:p>
          <a:p>
            <a:pPr marL="0" lvl="1"/>
            <a:r>
              <a:rPr lang="en-US" i="1" dirty="0" smtClean="0">
                <a:latin typeface="Arial" panose="020B0604020202020204" pitchFamily="34" charset="0"/>
                <a:cs typeface="Arial" panose="020B0604020202020204" pitchFamily="34" charset="0"/>
              </a:rPr>
              <a:t>~ Yousoufian </a:t>
            </a:r>
            <a:r>
              <a:rPr lang="en-US" i="1" dirty="0">
                <a:latin typeface="Arial" panose="020B0604020202020204" pitchFamily="34" charset="0"/>
                <a:cs typeface="Arial" panose="020B0604020202020204" pitchFamily="34" charset="0"/>
              </a:rPr>
              <a:t>v. </a:t>
            </a:r>
            <a:r>
              <a:rPr lang="en-US" i="1" dirty="0" smtClean="0">
                <a:latin typeface="Arial" panose="020B0604020202020204" pitchFamily="34" charset="0"/>
                <a:cs typeface="Arial" panose="020B0604020202020204" pitchFamily="34" charset="0"/>
              </a:rPr>
              <a:t>Sims</a:t>
            </a:r>
            <a:endParaRPr lang="en-US" sz="1200" dirty="0" smtClean="0"/>
          </a:p>
          <a:p>
            <a:endParaRPr lang="en-US" sz="12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998" y="5200041"/>
            <a:ext cx="1692329" cy="143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NancyK1\AppData\Local\Microsoft\Windows\Temporary Internet Files\Content.IE5\S1WWHZDR\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521" y="5200042"/>
            <a:ext cx="990171" cy="9901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76</a:t>
            </a:fld>
            <a:endParaRPr lang="en-US" dirty="0"/>
          </a:p>
        </p:txBody>
      </p:sp>
    </p:spTree>
    <p:extLst>
      <p:ext uri="{BB962C8B-B14F-4D97-AF65-F5344CB8AC3E}">
        <p14:creationId xmlns:p14="http://schemas.microsoft.com/office/powerpoint/2010/main" val="3079173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7826839" cy="6096000"/>
          </a:xfrm>
        </p:spPr>
        <p:txBody>
          <a:bodyPr>
            <a:normAutofit fontScale="92500" lnSpcReduction="10000"/>
          </a:bodyPr>
          <a:lstStyle/>
          <a:p>
            <a:pPr marL="171450" indent="-171450">
              <a:buClrTx/>
              <a:buFont typeface="Wingdings" panose="05000000000000000000" pitchFamily="2" charset="2"/>
              <a:buChar char="q"/>
            </a:pPr>
            <a:r>
              <a:rPr lang="en-US" sz="1800" b="1" dirty="0" smtClean="0">
                <a:solidFill>
                  <a:srgbClr val="FF0000"/>
                </a:solidFill>
              </a:rPr>
              <a:t>  </a:t>
            </a:r>
            <a:r>
              <a:rPr lang="en-US" sz="2600" b="1" dirty="0" smtClean="0">
                <a:solidFill>
                  <a:srgbClr val="FF0000"/>
                </a:solidFill>
                <a:latin typeface="Arial" panose="020B0604020202020204" pitchFamily="34" charset="0"/>
                <a:cs typeface="Arial" panose="020B0604020202020204" pitchFamily="34" charset="0"/>
              </a:rPr>
              <a:t>Aggravating</a:t>
            </a:r>
            <a:r>
              <a:rPr lang="en-US" b="1" dirty="0" smtClean="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factors (factors that can </a:t>
            </a:r>
            <a:r>
              <a:rPr lang="en-US" b="1" u="sng" dirty="0">
                <a:solidFill>
                  <a:srgbClr val="FF0000"/>
                </a:solidFill>
                <a:latin typeface="Arial" panose="020B0604020202020204" pitchFamily="34" charset="0"/>
                <a:cs typeface="Arial" panose="020B0604020202020204" pitchFamily="34" charset="0"/>
              </a:rPr>
              <a:t>increase</a:t>
            </a:r>
            <a:r>
              <a:rPr lang="en-US" b="1" dirty="0">
                <a:solidFill>
                  <a:srgbClr val="FF0000"/>
                </a:solidFill>
                <a:latin typeface="Arial" panose="020B0604020202020204" pitchFamily="34" charset="0"/>
                <a:cs typeface="Arial" panose="020B0604020202020204" pitchFamily="34" charset="0"/>
              </a:rPr>
              <a:t> a penalty</a:t>
            </a:r>
            <a:r>
              <a:rPr lang="en-US" b="1" dirty="0" smtClean="0">
                <a:solidFill>
                  <a:srgbClr val="FF0000"/>
                </a:solidFill>
                <a:latin typeface="Arial" panose="020B0604020202020204" pitchFamily="34" charset="0"/>
                <a:cs typeface="Arial" panose="020B0604020202020204" pitchFamily="34" charset="0"/>
              </a:rPr>
              <a:t>):</a:t>
            </a:r>
          </a:p>
          <a:p>
            <a:pPr marL="0" indent="0">
              <a:buClrTx/>
              <a:buNone/>
            </a:pPr>
            <a:endParaRPr lang="en-US" sz="1800" b="1" dirty="0">
              <a:solidFill>
                <a:srgbClr val="FF0000"/>
              </a:solidFill>
            </a:endParaRPr>
          </a:p>
          <a:p>
            <a:pPr marL="171450" indent="-171450">
              <a:buClrTx/>
            </a:pPr>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delayed response by the agency, especially in circumstances making time of the essence.</a:t>
            </a:r>
          </a:p>
          <a:p>
            <a:pPr marL="171450" indent="-171450">
              <a:buClrTx/>
            </a:pPr>
            <a:r>
              <a:rPr lang="en-US" sz="1800" dirty="0">
                <a:latin typeface="Arial" panose="020B0604020202020204" pitchFamily="34" charset="0"/>
                <a:cs typeface="Arial" panose="020B0604020202020204" pitchFamily="34" charset="0"/>
              </a:rPr>
              <a:t>Lack of strict compliance by the agency with all the PRA procedural requirements and exceptions.</a:t>
            </a:r>
          </a:p>
          <a:p>
            <a:pPr marL="171450" indent="-171450">
              <a:buClrTx/>
            </a:pPr>
            <a:r>
              <a:rPr lang="en-US" sz="1800" dirty="0">
                <a:latin typeface="Arial" panose="020B0604020202020204" pitchFamily="34" charset="0"/>
                <a:cs typeface="Arial" panose="020B0604020202020204" pitchFamily="34" charset="0"/>
              </a:rPr>
              <a:t>Lack of proper training &amp; supervision of the agency's personnel.</a:t>
            </a:r>
          </a:p>
          <a:p>
            <a:pPr marL="171450" indent="-171450">
              <a:buClrTx/>
            </a:pPr>
            <a:r>
              <a:rPr lang="en-US" sz="1800" dirty="0">
                <a:latin typeface="Arial" panose="020B0604020202020204" pitchFamily="34" charset="0"/>
                <a:cs typeface="Arial" panose="020B0604020202020204" pitchFamily="34" charset="0"/>
              </a:rPr>
              <a:t>Unreasonableness of any explanation for noncompliance by the agency. </a:t>
            </a:r>
          </a:p>
          <a:p>
            <a:pPr marL="171450" indent="-171450">
              <a:buClrTx/>
            </a:pPr>
            <a:r>
              <a:rPr lang="en-US" sz="1800" dirty="0">
                <a:latin typeface="Arial" panose="020B0604020202020204" pitchFamily="34" charset="0"/>
                <a:cs typeface="Arial" panose="020B0604020202020204" pitchFamily="34" charset="0"/>
              </a:rPr>
              <a:t>Negligent, reckless, wanton, bad faith, or intentional noncompliance with the PRA by the agency.</a:t>
            </a:r>
          </a:p>
          <a:p>
            <a:pPr marL="171450" indent="-171450">
              <a:buClrTx/>
            </a:pPr>
            <a:r>
              <a:rPr lang="en-US" sz="1800" dirty="0">
                <a:latin typeface="Arial" panose="020B0604020202020204" pitchFamily="34" charset="0"/>
                <a:cs typeface="Arial" panose="020B0604020202020204" pitchFamily="34" charset="0"/>
              </a:rPr>
              <a:t>Agency dishonesty.</a:t>
            </a:r>
          </a:p>
          <a:p>
            <a:pPr marL="171450" indent="-171450">
              <a:buClrTx/>
            </a:pPr>
            <a:r>
              <a:rPr lang="en-US" sz="1800" dirty="0">
                <a:latin typeface="Arial" panose="020B0604020202020204" pitchFamily="34" charset="0"/>
                <a:cs typeface="Arial" panose="020B0604020202020204" pitchFamily="34" charset="0"/>
              </a:rPr>
              <a:t>The public importance of the issue to which the request is related, where the importance was foreseeable to the agency.</a:t>
            </a:r>
          </a:p>
          <a:p>
            <a:pPr marL="171450" indent="-171450">
              <a:buClrTx/>
            </a:pPr>
            <a:r>
              <a:rPr lang="en-US" sz="1800" dirty="0">
                <a:latin typeface="Arial" panose="020B0604020202020204" pitchFamily="34" charset="0"/>
                <a:cs typeface="Arial" panose="020B0604020202020204" pitchFamily="34" charset="0"/>
              </a:rPr>
              <a:t>Any actual personal economic loss to the requestor resulting from the agency's misconduct, where the loss was foreseeable to the agency.</a:t>
            </a:r>
          </a:p>
          <a:p>
            <a:pPr marL="171450" indent="-171450">
              <a:buClrTx/>
            </a:pPr>
            <a:r>
              <a:rPr lang="en-US" sz="1800" dirty="0">
                <a:latin typeface="Arial" panose="020B0604020202020204" pitchFamily="34" charset="0"/>
                <a:cs typeface="Arial" panose="020B0604020202020204" pitchFamily="34" charset="0"/>
              </a:rPr>
              <a:t>A penalty amount necessary to deter future misconduct by the agency considering the size of the agency and the facts of the case.</a:t>
            </a:r>
          </a:p>
          <a:p>
            <a:pPr marL="171450" indent="-171450">
              <a:buClrTx/>
            </a:pPr>
            <a:r>
              <a:rPr lang="en-US" sz="1800" dirty="0">
                <a:latin typeface="Arial" panose="020B0604020202020204" pitchFamily="34" charset="0"/>
                <a:cs typeface="Arial" panose="020B0604020202020204" pitchFamily="34" charset="0"/>
              </a:rPr>
              <a:t>The inadequacy of an agency’s search for records.</a:t>
            </a:r>
          </a:p>
          <a:p>
            <a:pPr marL="171450" indent="-171450"/>
            <a:endParaRPr lang="en-US" sz="1200" dirty="0"/>
          </a:p>
          <a:p>
            <a:endParaRPr lang="en-US" sz="100" dirty="0"/>
          </a:p>
          <a:p>
            <a:pPr marL="0" lvl="1" indent="0">
              <a:buNone/>
            </a:pPr>
            <a:r>
              <a:rPr lang="en-US" i="1" dirty="0">
                <a:latin typeface="Arial" panose="020B0604020202020204" pitchFamily="34" charset="0"/>
                <a:cs typeface="Arial" panose="020B0604020202020204" pitchFamily="34" charset="0"/>
              </a:rPr>
              <a:t>~ Yousoufian v. Sims; Neighborhood Alliance v. Spokane</a:t>
            </a:r>
          </a:p>
          <a:p>
            <a:pPr marL="0" lvl="1" indent="0">
              <a:buNone/>
            </a:pPr>
            <a:r>
              <a:rPr lang="en-US" i="1" dirty="0">
                <a:latin typeface="Arial" panose="020B0604020202020204" pitchFamily="34" charset="0"/>
                <a:cs typeface="Arial" panose="020B0604020202020204" pitchFamily="34" charset="0"/>
              </a:rPr>
              <a:t>County</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570" y="5334000"/>
            <a:ext cx="1620069" cy="137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NancyK1\AppData\Local\Microsoft\Windows\Temporary Internet Files\Content.IE5\Z524FM3Y\MC90043267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714" y="5334000"/>
            <a:ext cx="914114" cy="9141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77</a:t>
            </a:fld>
            <a:endParaRPr lang="en-US" dirty="0"/>
          </a:p>
        </p:txBody>
      </p:sp>
    </p:spTree>
    <p:extLst>
      <p:ext uri="{BB962C8B-B14F-4D97-AF65-F5344CB8AC3E}">
        <p14:creationId xmlns:p14="http://schemas.microsoft.com/office/powerpoint/2010/main" val="22635051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371599"/>
            <a:ext cx="7162800" cy="3970318"/>
          </a:xfrm>
          <a:prstGeom prst="rect">
            <a:avLst/>
          </a:prstGeom>
        </p:spPr>
        <p:txBody>
          <a:bodyPr wrap="square">
            <a:spAutoFit/>
          </a:bodyPr>
          <a:lstStyle/>
          <a:p>
            <a:endParaRPr lang="en-US" dirty="0" smtClean="0"/>
          </a:p>
          <a:p>
            <a:r>
              <a:rPr lang="en-US" i="1" u="sng" dirty="0" smtClean="0"/>
              <a:t>Penalties in Other </a:t>
            </a:r>
            <a:r>
              <a:rPr lang="en-US" i="1" u="sng" dirty="0"/>
              <a:t>Laws:</a:t>
            </a:r>
          </a:p>
          <a:p>
            <a:endParaRPr lang="en-US" dirty="0" smtClean="0"/>
          </a:p>
          <a:p>
            <a:r>
              <a:rPr lang="en-US" dirty="0" smtClean="0"/>
              <a:t>There </a:t>
            </a:r>
            <a:r>
              <a:rPr lang="en-US" dirty="0"/>
              <a:t>can be criminal liability for willful destruction or alteration of a public record.</a:t>
            </a:r>
          </a:p>
          <a:p>
            <a:endParaRPr lang="en-US" dirty="0" smtClean="0"/>
          </a:p>
          <a:p>
            <a:r>
              <a:rPr lang="en-US" i="1" dirty="0" smtClean="0"/>
              <a:t> </a:t>
            </a:r>
            <a:r>
              <a:rPr lang="en-US" i="1" dirty="0"/>
              <a:t>~ RCW 40.16.010</a:t>
            </a:r>
          </a:p>
          <a:p>
            <a:endParaRPr lang="en-US" dirty="0"/>
          </a:p>
          <a:p>
            <a:r>
              <a:rPr lang="en-US" dirty="0"/>
              <a:t>For state employees, penalties can be assessed </a:t>
            </a:r>
            <a:r>
              <a:rPr lang="en-US" dirty="0" smtClean="0"/>
              <a:t>under the State Ethics Law if </a:t>
            </a:r>
            <a:r>
              <a:rPr lang="en-US" dirty="0"/>
              <a:t>an employee intentionally conceals a record that must be disclosed under the PRA, unless decision to withhold was in good faith.</a:t>
            </a:r>
          </a:p>
          <a:p>
            <a:endParaRPr lang="en-US" dirty="0" smtClean="0"/>
          </a:p>
          <a:p>
            <a:r>
              <a:rPr lang="en-US" i="1" dirty="0" smtClean="0"/>
              <a:t>~ </a:t>
            </a:r>
            <a:r>
              <a:rPr lang="en-US" i="1" dirty="0"/>
              <a:t>RCW </a:t>
            </a:r>
            <a:r>
              <a:rPr lang="en-US" i="1" dirty="0" smtClean="0"/>
              <a:t>42.52.050</a:t>
            </a:r>
          </a:p>
        </p:txBody>
      </p:sp>
      <p:sp>
        <p:nvSpPr>
          <p:cNvPr id="4" name="Rectangle 3"/>
          <p:cNvSpPr/>
          <p:nvPr/>
        </p:nvSpPr>
        <p:spPr>
          <a:xfrm>
            <a:off x="609600" y="565666"/>
            <a:ext cx="6934200" cy="584775"/>
          </a:xfrm>
          <a:prstGeom prst="rect">
            <a:avLst/>
          </a:prstGeom>
        </p:spPr>
        <p:txBody>
          <a:bodyPr wrap="square">
            <a:spAutoFit/>
          </a:bodyPr>
          <a:lstStyle/>
          <a:p>
            <a:r>
              <a:rPr lang="en-US" sz="3200" b="1" dirty="0" smtClean="0">
                <a:solidFill>
                  <a:schemeClr val="tx2"/>
                </a:solidFill>
              </a:rPr>
              <a:t>Penalties</a:t>
            </a:r>
            <a:r>
              <a:rPr lang="en-US" dirty="0" smtClean="0"/>
              <a:t> </a:t>
            </a:r>
            <a:r>
              <a:rPr lang="en-US" sz="3200" b="1" dirty="0" smtClean="0">
                <a:solidFill>
                  <a:schemeClr val="tx2"/>
                </a:solidFill>
              </a:rPr>
              <a:t>Outside of PRA   </a:t>
            </a:r>
            <a:endParaRPr lang="en-US" sz="3200" b="1" dirty="0">
              <a:solidFill>
                <a:schemeClr val="tx2"/>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278903"/>
            <a:ext cx="1857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F2816D2-2B78-4474-9B8D-855FCEEE2473}" type="slidenum">
              <a:rPr lang="en-US" smtClean="0"/>
              <a:pPr>
                <a:defRPr/>
              </a:pPr>
              <a:t>78</a:t>
            </a:fld>
            <a:endParaRPr lang="en-US" dirty="0"/>
          </a:p>
        </p:txBody>
      </p:sp>
    </p:spTree>
    <p:extLst>
      <p:ext uri="{BB962C8B-B14F-4D97-AF65-F5344CB8AC3E}">
        <p14:creationId xmlns:p14="http://schemas.microsoft.com/office/powerpoint/2010/main" val="8980972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7467600" cy="4401205"/>
          </a:xfrm>
          <a:prstGeom prst="rect">
            <a:avLst/>
          </a:prstGeom>
        </p:spPr>
        <p:txBody>
          <a:bodyPr wrap="square">
            <a:spAutoFit/>
          </a:bodyPr>
          <a:lstStyle/>
          <a:p>
            <a:r>
              <a:rPr lang="en-US" sz="3200" b="1" dirty="0" smtClean="0">
                <a:solidFill>
                  <a:schemeClr val="tx2"/>
                </a:solidFill>
              </a:rPr>
              <a:t>Open Government Risk Management Tips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Establish </a:t>
            </a:r>
            <a:r>
              <a:rPr lang="en-US" dirty="0"/>
              <a:t>a culture of compliance with </a:t>
            </a:r>
            <a:r>
              <a:rPr lang="en-US" dirty="0" smtClean="0"/>
              <a:t>the OPMA &amp; PRA.</a:t>
            </a:r>
          </a:p>
          <a:p>
            <a:pPr marL="285750" indent="-285750">
              <a:buFont typeface="Arial" panose="020B0604020202020204" pitchFamily="34" charset="0"/>
              <a:buChar char="•"/>
            </a:pPr>
            <a:r>
              <a:rPr lang="en-US" dirty="0" smtClean="0"/>
              <a:t>Receive training on the OPMA &amp; PRA. </a:t>
            </a:r>
          </a:p>
          <a:p>
            <a:pPr marL="285750" indent="-285750">
              <a:buFont typeface="Arial" panose="020B0604020202020204" pitchFamily="34" charset="0"/>
              <a:buChar char="•"/>
            </a:pPr>
            <a:r>
              <a:rPr lang="en-US" dirty="0" smtClean="0"/>
              <a:t>Review </a:t>
            </a:r>
            <a:r>
              <a:rPr lang="en-US" dirty="0"/>
              <a:t>available resources; institute best practices</a:t>
            </a:r>
            <a:r>
              <a:rPr lang="en-US" dirty="0" smtClean="0"/>
              <a:t>.</a:t>
            </a:r>
          </a:p>
          <a:p>
            <a:pPr marL="285750" indent="-285750">
              <a:buFont typeface="Arial" panose="020B0604020202020204" pitchFamily="34" charset="0"/>
              <a:buChar char="•"/>
            </a:pPr>
            <a:r>
              <a:rPr lang="en-US" dirty="0" smtClean="0"/>
              <a:t>Keep </a:t>
            </a:r>
            <a:r>
              <a:rPr lang="en-US" dirty="0"/>
              <a:t>updated on current developments in </a:t>
            </a:r>
            <a:r>
              <a:rPr lang="en-US" dirty="0" smtClean="0"/>
              <a:t>OPMA &amp; PRA; </a:t>
            </a:r>
            <a:r>
              <a:rPr lang="en-US" dirty="0"/>
              <a:t>correctly apply law</a:t>
            </a:r>
            <a:r>
              <a:rPr lang="en-US" dirty="0" smtClean="0"/>
              <a:t>.</a:t>
            </a:r>
          </a:p>
          <a:p>
            <a:pPr marL="742950" lvl="1" indent="-285750">
              <a:buFont typeface="Arial" panose="020B0604020202020204" pitchFamily="34" charset="0"/>
              <a:buChar char="•"/>
            </a:pPr>
            <a:r>
              <a:rPr lang="en-US" i="1" dirty="0" smtClean="0"/>
              <a:t>Remember:  the OPMA &amp;</a:t>
            </a:r>
            <a:r>
              <a:rPr lang="en-US" i="1" dirty="0"/>
              <a:t> </a:t>
            </a:r>
            <a:r>
              <a:rPr lang="en-US" i="1" dirty="0" smtClean="0"/>
              <a:t>PRA can change through amendments, or develop through case law.</a:t>
            </a:r>
          </a:p>
          <a:p>
            <a:pPr marL="742950" lvl="1" indent="-285750">
              <a:buFont typeface="Arial" panose="020B0604020202020204" pitchFamily="34" charset="0"/>
              <a:buChar char="•"/>
            </a:pPr>
            <a:r>
              <a:rPr lang="en-US" i="1" dirty="0" smtClean="0"/>
              <a:t>Remember:  other laws can govern an agency’s meeting procedures or records.  </a:t>
            </a:r>
            <a:endParaRPr lang="en-US" i="1" dirty="0"/>
          </a:p>
          <a:p>
            <a:pPr marL="285750" indent="-285750">
              <a:buFont typeface="Arial" panose="020B0604020202020204" pitchFamily="34" charset="0"/>
              <a:buChar char="•"/>
            </a:pPr>
            <a:r>
              <a:rPr lang="en-US" dirty="0"/>
              <a:t>Consult with agency’s legal counsel</a:t>
            </a:r>
            <a:r>
              <a:rPr lang="en-US" dirty="0" smtClean="0"/>
              <a: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58405"/>
            <a:ext cx="2035365" cy="15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79</a:t>
            </a:fld>
            <a:endParaRPr lang="en-US" dirty="0"/>
          </a:p>
        </p:txBody>
      </p:sp>
    </p:spTree>
    <p:extLst>
      <p:ext uri="{BB962C8B-B14F-4D97-AF65-F5344CB8AC3E}">
        <p14:creationId xmlns:p14="http://schemas.microsoft.com/office/powerpoint/2010/main" val="240309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sz="3200" b="1" dirty="0" smtClean="0">
                <a:latin typeface="Arial" panose="020B0604020202020204" pitchFamily="34" charset="0"/>
                <a:cs typeface="Arial" panose="020B0604020202020204" pitchFamily="34" charset="0"/>
              </a:rPr>
              <a:t>Public Trust &amp; Government</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304095" y="1143001"/>
            <a:ext cx="5087181" cy="5486400"/>
          </a:xfrm>
          <a:prstGeom prst="rect">
            <a:avLst/>
          </a:prstGeom>
        </p:spPr>
      </p:pic>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8</a:t>
            </a:fld>
            <a:endParaRPr lang="en-US" dirty="0"/>
          </a:p>
        </p:txBody>
      </p:sp>
    </p:spTree>
    <p:extLst>
      <p:ext uri="{BB962C8B-B14F-4D97-AF65-F5344CB8AC3E}">
        <p14:creationId xmlns:p14="http://schemas.microsoft.com/office/powerpoint/2010/main" val="39925082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7391400" cy="5178341"/>
          </a:xfrm>
          <a:prstGeom prst="rect">
            <a:avLst/>
          </a:prstGeom>
        </p:spPr>
        <p:txBody>
          <a:bodyPr wrap="square">
            <a:spAutoFit/>
          </a:bodyPr>
          <a:lstStyle/>
          <a:p>
            <a:r>
              <a:rPr lang="en-US" sz="3200" b="1" dirty="0" smtClean="0">
                <a:solidFill>
                  <a:schemeClr val="tx2"/>
                </a:solidFill>
              </a:rPr>
              <a:t>AGO Open Government Assistance</a:t>
            </a:r>
          </a:p>
          <a:p>
            <a:endParaRPr lang="en-US" sz="1050" dirty="0"/>
          </a:p>
          <a:p>
            <a:pPr marL="285750" indent="-285750">
              <a:buFont typeface="Arial" panose="020B0604020202020204" pitchFamily="34" charset="0"/>
              <a:buChar char="•"/>
            </a:pPr>
            <a:r>
              <a:rPr lang="en-US" dirty="0" smtClean="0"/>
              <a:t>The </a:t>
            </a:r>
            <a:r>
              <a:rPr lang="en-US" b="1" dirty="0" smtClean="0">
                <a:solidFill>
                  <a:srgbClr val="FF0000"/>
                </a:solidFill>
              </a:rPr>
              <a:t>Washington State Attorney General’s Office </a:t>
            </a:r>
            <a:r>
              <a:rPr lang="en-US" dirty="0" smtClean="0"/>
              <a:t>has provided an explanatory pamphlet and other materials about the </a:t>
            </a:r>
            <a:r>
              <a:rPr lang="en-US" dirty="0"/>
              <a:t>PRA </a:t>
            </a:r>
            <a:r>
              <a:rPr lang="en-US" dirty="0" smtClean="0"/>
              <a:t>&amp;</a:t>
            </a:r>
            <a:r>
              <a:rPr lang="en-US" dirty="0"/>
              <a:t> </a:t>
            </a:r>
            <a:r>
              <a:rPr lang="en-US" dirty="0" smtClean="0"/>
              <a:t>OPMA on </a:t>
            </a:r>
            <a:r>
              <a:rPr lang="en-US" dirty="0"/>
              <a:t>its website at </a:t>
            </a:r>
            <a:r>
              <a:rPr lang="en-US" dirty="0">
                <a:solidFill>
                  <a:srgbClr val="003399"/>
                </a:solidFill>
                <a:hlinkClick r:id="rId3"/>
              </a:rPr>
              <a:t>www.atg.wa.gov</a:t>
            </a:r>
            <a:r>
              <a:rPr lang="en-US" dirty="0" smtClean="0"/>
              <a:t>. </a:t>
            </a:r>
          </a:p>
          <a:p>
            <a:pPr marL="285750" indent="-285750">
              <a:buFont typeface="Arial" panose="020B0604020202020204" pitchFamily="34" charset="0"/>
              <a:buChar char="•"/>
            </a:pPr>
            <a:r>
              <a:rPr lang="en-US" dirty="0" smtClean="0"/>
              <a:t>The AGO has also published </a:t>
            </a:r>
            <a:r>
              <a:rPr lang="en-US" b="1" dirty="0" smtClean="0"/>
              <a:t>PRA Model Rules</a:t>
            </a:r>
            <a:r>
              <a:rPr lang="en-US" dirty="0" smtClean="0"/>
              <a:t>. </a:t>
            </a:r>
            <a:endParaRPr lang="en-US" i="1" dirty="0" smtClean="0">
              <a:solidFill>
                <a:schemeClr val="tx2"/>
              </a:solidFill>
            </a:endParaRPr>
          </a:p>
          <a:p>
            <a:pPr marL="285750" indent="-285750">
              <a:buFont typeface="Arial" panose="020B0604020202020204" pitchFamily="34" charset="0"/>
              <a:buChar char="•"/>
            </a:pPr>
            <a:r>
              <a:rPr lang="en-US" dirty="0" smtClean="0"/>
              <a:t>The Attorney General has also appointed an </a:t>
            </a:r>
            <a:r>
              <a:rPr lang="en-US" b="1" dirty="0" smtClean="0"/>
              <a:t>Assistant Attorney General for Open Government.  </a:t>
            </a:r>
            <a:r>
              <a:rPr lang="en-US" dirty="0" smtClean="0"/>
              <a:t>The AGO can provide technical assistance and training. </a:t>
            </a:r>
            <a:endParaRPr lang="en-US" dirty="0"/>
          </a:p>
          <a:p>
            <a:pPr marL="285750" indent="-285750">
              <a:buFont typeface="Arial" panose="020B0604020202020204" pitchFamily="34" charset="0"/>
              <a:buChar char="•"/>
            </a:pPr>
            <a:r>
              <a:rPr lang="en-US" dirty="0" smtClean="0"/>
              <a:t>The AGO </a:t>
            </a:r>
            <a:r>
              <a:rPr lang="en-US" dirty="0"/>
              <a:t>may provide records </a:t>
            </a:r>
            <a:r>
              <a:rPr lang="en-US" b="1" dirty="0"/>
              <a:t>consultation</a:t>
            </a:r>
            <a:r>
              <a:rPr lang="en-US" dirty="0"/>
              <a:t> services </a:t>
            </a:r>
            <a:r>
              <a:rPr lang="en-US" dirty="0" smtClean="0"/>
              <a:t>for </a:t>
            </a:r>
            <a:r>
              <a:rPr lang="en-US" dirty="0"/>
              <a:t>local governments. </a:t>
            </a:r>
            <a:r>
              <a:rPr lang="en-US" dirty="0">
                <a:hlinkClick r:id="rId4"/>
              </a:rPr>
              <a:t>http://</a:t>
            </a:r>
            <a:r>
              <a:rPr lang="en-US" dirty="0" smtClean="0">
                <a:hlinkClick r:id="rId4"/>
              </a:rPr>
              <a:t>www.atg.wa.gov/pra-consulting-program</a:t>
            </a:r>
            <a:endParaRPr lang="en-US" dirty="0" smtClean="0"/>
          </a:p>
          <a:p>
            <a:pPr marL="285750" indent="-285750">
              <a:buFont typeface="Arial" panose="020B0604020202020204" pitchFamily="34" charset="0"/>
              <a:buChar char="•"/>
            </a:pPr>
            <a:r>
              <a:rPr lang="en-US" dirty="0" smtClean="0"/>
              <a:t>The AGO </a:t>
            </a:r>
            <a:r>
              <a:rPr lang="en-US" dirty="0"/>
              <a:t>Government </a:t>
            </a:r>
            <a:r>
              <a:rPr lang="en-US" b="1" dirty="0"/>
              <a:t>Training Web Page </a:t>
            </a:r>
            <a:r>
              <a:rPr lang="en-US" dirty="0"/>
              <a:t>with training resources, </a:t>
            </a:r>
            <a:r>
              <a:rPr lang="en-US" dirty="0" smtClean="0"/>
              <a:t>videos, </a:t>
            </a:r>
            <a:r>
              <a:rPr lang="en-US" dirty="0"/>
              <a:t>and other materials is at</a:t>
            </a:r>
            <a:r>
              <a:rPr lang="en-US" dirty="0" smtClean="0"/>
              <a:t>:</a:t>
            </a:r>
          </a:p>
          <a:p>
            <a:r>
              <a:rPr lang="en-US" dirty="0"/>
              <a:t>	</a:t>
            </a:r>
            <a:r>
              <a:rPr lang="en-US" u="sng" dirty="0">
                <a:solidFill>
                  <a:schemeClr val="tx2">
                    <a:lumMod val="75000"/>
                  </a:schemeClr>
                </a:solidFill>
              </a:rPr>
              <a:t>http://www.atg.wa.gov/open-government-training</a:t>
            </a:r>
          </a:p>
          <a:p>
            <a:pPr marL="285750" indent="-285750">
              <a:buFont typeface="Arial" panose="020B0604020202020204" pitchFamily="34" charset="0"/>
              <a:buChar char="•"/>
            </a:pPr>
            <a:r>
              <a:rPr lang="en-US" dirty="0" smtClean="0"/>
              <a:t>The AGO may also review a state agency denial of a record when the agency concludes the record is exempt.</a:t>
            </a:r>
          </a:p>
          <a:p>
            <a:endParaRPr lang="en-US" dirty="0" smtClean="0"/>
          </a:p>
          <a:p>
            <a:endParaRPr lang="en-US" dirty="0"/>
          </a:p>
        </p:txBody>
      </p:sp>
      <p:sp>
        <p:nvSpPr>
          <p:cNvPr id="6" name="Rectangle 5"/>
          <p:cNvSpPr/>
          <p:nvPr/>
        </p:nvSpPr>
        <p:spPr>
          <a:xfrm>
            <a:off x="734291" y="6096000"/>
            <a:ext cx="4495800" cy="646331"/>
          </a:xfrm>
          <a:prstGeom prst="rect">
            <a:avLst/>
          </a:prstGeom>
        </p:spPr>
        <p:txBody>
          <a:bodyPr wrap="square">
            <a:spAutoFit/>
          </a:bodyPr>
          <a:lstStyle/>
          <a:p>
            <a:pPr lvl="0"/>
            <a:r>
              <a:rPr lang="en-US" i="1" dirty="0">
                <a:solidFill>
                  <a:srgbClr val="2F2B20"/>
                </a:solidFill>
                <a:latin typeface="Arial" panose="020B0604020202020204" pitchFamily="34" charset="0"/>
                <a:cs typeface="Arial" panose="020B0604020202020204" pitchFamily="34" charset="0"/>
              </a:rPr>
              <a:t>~ RCW </a:t>
            </a:r>
            <a:r>
              <a:rPr lang="en-US" i="1" dirty="0" smtClean="0">
                <a:solidFill>
                  <a:srgbClr val="2F2B20"/>
                </a:solidFill>
                <a:latin typeface="Arial" panose="020B0604020202020204" pitchFamily="34" charset="0"/>
                <a:cs typeface="Arial" panose="020B0604020202020204" pitchFamily="34" charset="0"/>
              </a:rPr>
              <a:t>42.56.155, RCW 42.56.570, </a:t>
            </a:r>
          </a:p>
          <a:p>
            <a:pPr lvl="0"/>
            <a:r>
              <a:rPr lang="en-US" i="1" dirty="0" smtClean="0">
                <a:solidFill>
                  <a:srgbClr val="2F2B20"/>
                </a:solidFill>
                <a:latin typeface="Arial" panose="020B0604020202020204" pitchFamily="34" charset="0"/>
                <a:cs typeface="Arial" panose="020B0604020202020204" pitchFamily="34" charset="0"/>
              </a:rPr>
              <a:t>RCW 42.56.530, RCW 42.30.210 </a:t>
            </a:r>
            <a:endParaRPr lang="en-US" dirty="0">
              <a:solidFill>
                <a:srgbClr val="2F2B20"/>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274" y="5057553"/>
            <a:ext cx="1681280" cy="171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1553" y="2925113"/>
            <a:ext cx="700177" cy="38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80</a:t>
            </a:fld>
            <a:endParaRPr lang="en-US" dirty="0"/>
          </a:p>
        </p:txBody>
      </p:sp>
    </p:spTree>
    <p:extLst>
      <p:ext uri="{BB962C8B-B14F-4D97-AF65-F5344CB8AC3E}">
        <p14:creationId xmlns:p14="http://schemas.microsoft.com/office/powerpoint/2010/main" val="2841958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AGO Training</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7620000" cy="5334000"/>
          </a:xfrm>
        </p:spPr>
        <p:txBody>
          <a:bodyPr>
            <a:normAutofit/>
          </a:bodyPr>
          <a:lstStyle/>
          <a:p>
            <a:r>
              <a:rPr lang="en-US" sz="1800" dirty="0" smtClean="0">
                <a:latin typeface="Arial" panose="020B0604020202020204" pitchFamily="34" charset="0"/>
                <a:cs typeface="Arial" panose="020B0604020202020204" pitchFamily="34" charset="0"/>
              </a:rPr>
              <a:t>The “Open </a:t>
            </a:r>
            <a:r>
              <a:rPr lang="en-US" sz="1800" dirty="0">
                <a:latin typeface="Arial" panose="020B0604020202020204" pitchFamily="34" charset="0"/>
                <a:cs typeface="Arial" panose="020B0604020202020204" pitchFamily="34" charset="0"/>
              </a:rPr>
              <a:t>Government Trainings Act</a:t>
            </a:r>
            <a:r>
              <a:rPr lang="en-US" sz="1800" dirty="0" smtClean="0">
                <a:latin typeface="Arial" panose="020B0604020202020204" pitchFamily="34" charset="0"/>
                <a:cs typeface="Arial" panose="020B0604020202020204" pitchFamily="34" charset="0"/>
              </a:rPr>
              <a:t>” requires OPMA &amp; PRA training for specified persons.  RCW 42.30.205; RCW 42.56.150; RCW 42.56.152.</a:t>
            </a:r>
          </a:p>
          <a:p>
            <a:r>
              <a:rPr lang="en-US" sz="1800" dirty="0" smtClean="0">
                <a:latin typeface="Arial" panose="020B0604020202020204" pitchFamily="34" charset="0"/>
                <a:cs typeface="Arial" panose="020B0604020202020204" pitchFamily="34" charset="0"/>
              </a:rPr>
              <a:t>Refresher </a:t>
            </a:r>
            <a:r>
              <a:rPr lang="en-US" sz="1800" dirty="0">
                <a:latin typeface="Arial" panose="020B0604020202020204" pitchFamily="34" charset="0"/>
                <a:cs typeface="Arial" panose="020B0604020202020204" pitchFamily="34" charset="0"/>
              </a:rPr>
              <a:t>training occurs no later than every 4 years.</a:t>
            </a:r>
          </a:p>
          <a:p>
            <a:r>
              <a:rPr lang="en-US" sz="1800" dirty="0">
                <a:latin typeface="Arial" panose="020B0604020202020204" pitchFamily="34" charset="0"/>
                <a:cs typeface="Arial" panose="020B0604020202020204" pitchFamily="34" charset="0"/>
              </a:rPr>
              <a:t>Training can be taken online, in person, or by other means.</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11430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Training resources, videos, and more information about the Act </a:t>
            </a:r>
            <a:r>
              <a:rPr lang="en-US" sz="1800" dirty="0" smtClean="0">
                <a:latin typeface="Arial" panose="020B0604020202020204" pitchFamily="34" charset="0"/>
                <a:cs typeface="Arial" panose="020B0604020202020204" pitchFamily="34" charset="0"/>
              </a:rPr>
              <a:t>        (a “Q &amp; A”) are </a:t>
            </a:r>
            <a:r>
              <a:rPr lang="en-US" sz="1800" dirty="0">
                <a:latin typeface="Arial" panose="020B0604020202020204" pitchFamily="34" charset="0"/>
                <a:cs typeface="Arial" panose="020B0604020202020204" pitchFamily="34" charset="0"/>
              </a:rPr>
              <a:t>available on the Attorney General’s Office Open Government Training Web Page:  </a:t>
            </a:r>
            <a:r>
              <a:rPr lang="en-US" sz="1800" u="sng" dirty="0">
                <a:latin typeface="Arial" panose="020B0604020202020204" pitchFamily="34" charset="0"/>
                <a:cs typeface="Arial" panose="020B0604020202020204" pitchFamily="34" charset="0"/>
                <a:hlinkClick r:id="rId2"/>
              </a:rPr>
              <a:t>http://www.atg.wa.gov/OpenGovernmentTraining.aspx</a:t>
            </a:r>
            <a:endParaRPr lang="en-US" sz="1800" u="sng"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1066908" cy="133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757040"/>
            <a:ext cx="2098144" cy="146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9B6DA2BE-93A6-4C0E-BC3B-5C91D8DE6623}" type="slidenum">
              <a:rPr lang="en-US" smtClean="0"/>
              <a:pPr>
                <a:defRPr/>
              </a:pPr>
              <a:t>81</a:t>
            </a:fld>
            <a:endParaRPr lang="en-US" dirty="0"/>
          </a:p>
        </p:txBody>
      </p:sp>
    </p:spTree>
    <p:extLst>
      <p:ext uri="{BB962C8B-B14F-4D97-AF65-F5344CB8AC3E}">
        <p14:creationId xmlns:p14="http://schemas.microsoft.com/office/powerpoint/2010/main" val="22493818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924800" cy="1112838"/>
          </a:xfrm>
        </p:spPr>
        <p:txBody>
          <a:bodyPr/>
          <a:lstStyle/>
          <a:p>
            <a:r>
              <a:rPr lang="en-US" sz="3200" b="1" dirty="0" smtClean="0">
                <a:latin typeface="Arial" panose="020B0604020202020204" pitchFamily="34" charset="0"/>
                <a:cs typeface="Arial" panose="020B0604020202020204" pitchFamily="34" charset="0"/>
              </a:rPr>
              <a:t>AGO PRA Model Rules – ch. 44-14 WAC</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76200" y="1371600"/>
            <a:ext cx="7954652" cy="4753039"/>
          </a:xfrm>
          <a:prstGeom prst="rect">
            <a:avLst/>
          </a:prstGeom>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82</a:t>
            </a:fld>
            <a:endParaRPr lang="en-US" dirty="0"/>
          </a:p>
        </p:txBody>
      </p:sp>
    </p:spTree>
    <p:extLst>
      <p:ext uri="{BB962C8B-B14F-4D97-AF65-F5344CB8AC3E}">
        <p14:creationId xmlns:p14="http://schemas.microsoft.com/office/powerpoint/2010/main" val="4450001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2597"/>
            <a:ext cx="7620000" cy="1143000"/>
          </a:xfrm>
        </p:spPr>
        <p:txBody>
          <a:bodyPr/>
          <a:lstStyle/>
          <a:p>
            <a:r>
              <a:rPr lang="en-US" sz="3200" b="1" dirty="0" smtClean="0">
                <a:latin typeface="Arial" panose="020B0604020202020204" pitchFamily="34" charset="0"/>
                <a:cs typeface="Arial" panose="020B0604020202020204" pitchFamily="34" charset="0"/>
              </a:rPr>
              <a:t>AGO Open Government Resource Manual  </a:t>
            </a:r>
            <a:r>
              <a:rPr lang="en-US" sz="2400" dirty="0" smtClean="0">
                <a:latin typeface="Arial" panose="020B0604020202020204" pitchFamily="34" charset="0"/>
                <a:cs typeface="Arial" panose="020B0604020202020204" pitchFamily="34" charset="0"/>
              </a:rPr>
              <a:t>– Available on AGO Website*</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228600" y="5619012"/>
            <a:ext cx="7239000" cy="338554"/>
          </a:xfrm>
          <a:prstGeom prst="rect">
            <a:avLst/>
          </a:prstGeom>
        </p:spPr>
        <p:txBody>
          <a:bodyPr wrap="square">
            <a:spAutoFit/>
          </a:bodyPr>
          <a:lstStyle/>
          <a:p>
            <a:r>
              <a:rPr lang="en-US" sz="1600" b="1" dirty="0" smtClean="0">
                <a:solidFill>
                  <a:srgbClr val="FF0000"/>
                </a:solidFill>
              </a:rPr>
              <a:t>* http</a:t>
            </a:r>
            <a:r>
              <a:rPr lang="en-US" sz="1600" b="1" dirty="0">
                <a:solidFill>
                  <a:srgbClr val="FF0000"/>
                </a:solidFill>
              </a:rPr>
              <a:t>://www.atg.wa.gov/open-government-resource-manual</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718" y="1430577"/>
            <a:ext cx="3124200" cy="399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1 5"/>
          <p:cNvSpPr/>
          <p:nvPr/>
        </p:nvSpPr>
        <p:spPr>
          <a:xfrm rot="20659124">
            <a:off x="304800" y="1524000"/>
            <a:ext cx="3886200" cy="38100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rPr>
              <a:t>Updated  October 31, 2016**</a:t>
            </a:r>
            <a:endParaRPr lang="en-US" sz="2800" b="1" dirty="0">
              <a:solidFill>
                <a:schemeClr val="tx1"/>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93546"/>
            <a:ext cx="866336" cy="88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172200"/>
            <a:ext cx="7620000" cy="646331"/>
          </a:xfrm>
          <a:prstGeom prst="rect">
            <a:avLst/>
          </a:prstGeom>
          <a:noFill/>
        </p:spPr>
        <p:txBody>
          <a:bodyPr wrap="square" rtlCol="0">
            <a:spAutoFit/>
          </a:bodyPr>
          <a:lstStyle/>
          <a:p>
            <a:r>
              <a:rPr lang="en-US" i="1" dirty="0" smtClean="0"/>
              <a:t>**Does not yet include statutory changes resulting from 2017-18 sessions.</a:t>
            </a:r>
            <a:endParaRPr lang="en-US" i="1" dirty="0"/>
          </a:p>
        </p:txBody>
      </p:sp>
      <p:sp>
        <p:nvSpPr>
          <p:cNvPr id="8" name="Slide Number Placeholder 7"/>
          <p:cNvSpPr>
            <a:spLocks noGrp="1"/>
          </p:cNvSpPr>
          <p:nvPr>
            <p:ph type="sldNum" sz="quarter" idx="12"/>
          </p:nvPr>
        </p:nvSpPr>
        <p:spPr/>
        <p:txBody>
          <a:bodyPr/>
          <a:lstStyle/>
          <a:p>
            <a:pPr>
              <a:defRPr/>
            </a:pPr>
            <a:fld id="{E9C3A130-C55C-437C-8CC6-DB69EB81CFC8}" type="slidenum">
              <a:rPr lang="en-US" smtClean="0"/>
              <a:pPr>
                <a:defRPr/>
              </a:pPr>
              <a:t>83</a:t>
            </a:fld>
            <a:endParaRPr lang="en-US" dirty="0"/>
          </a:p>
        </p:txBody>
      </p:sp>
    </p:spTree>
    <p:extLst>
      <p:ext uri="{BB962C8B-B14F-4D97-AF65-F5344CB8AC3E}">
        <p14:creationId xmlns:p14="http://schemas.microsoft.com/office/powerpoint/2010/main" val="4139821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AGO Guidance Document on Filling Vacant Positions</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685800" y="1420951"/>
            <a:ext cx="6700603" cy="4800600"/>
          </a:xfrm>
          <a:prstGeom prst="rect">
            <a:avLst/>
          </a:prstGeom>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84</a:t>
            </a:fld>
            <a:endParaRPr lang="en-US" dirty="0"/>
          </a:p>
        </p:txBody>
      </p:sp>
    </p:spTree>
    <p:extLst>
      <p:ext uri="{BB962C8B-B14F-4D97-AF65-F5344CB8AC3E}">
        <p14:creationId xmlns:p14="http://schemas.microsoft.com/office/powerpoint/2010/main" val="24133337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07213" cy="1685166"/>
          </a:xfrm>
        </p:spPr>
        <p:txBody>
          <a:bodyPr>
            <a:normAutofit/>
          </a:bodyPr>
          <a:lstStyle/>
          <a:p>
            <a:r>
              <a:rPr lang="en-US" sz="3200" b="1" dirty="0" smtClean="0">
                <a:latin typeface="Arial" panose="020B0604020202020204" pitchFamily="34" charset="0"/>
                <a:cs typeface="Arial" panose="020B0604020202020204" pitchFamily="34" charset="0"/>
              </a:rPr>
              <a:t>AGO Local </a:t>
            </a:r>
            <a:r>
              <a:rPr lang="en-US" sz="3200" b="1" dirty="0" smtClean="0">
                <a:latin typeface="Arial" panose="020B0604020202020204" pitchFamily="34" charset="0"/>
                <a:cs typeface="Arial" panose="020B0604020202020204" pitchFamily="34" charset="0"/>
              </a:rPr>
              <a:t>Gov’t Records Consultation Program</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quarter" idx="13"/>
          </p:nvPr>
        </p:nvPicPr>
        <p:blipFill>
          <a:blip r:embed="rId3"/>
          <a:stretch>
            <a:fillRect/>
          </a:stretch>
        </p:blipFill>
        <p:spPr>
          <a:xfrm>
            <a:off x="125952" y="1752600"/>
            <a:ext cx="4997926" cy="3904974"/>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85</a:t>
            </a:fld>
            <a:endParaRPr lang="en-US" dirty="0"/>
          </a:p>
        </p:txBody>
      </p:sp>
      <p:sp>
        <p:nvSpPr>
          <p:cNvPr id="6" name="Rectangle 5"/>
          <p:cNvSpPr/>
          <p:nvPr/>
        </p:nvSpPr>
        <p:spPr>
          <a:xfrm>
            <a:off x="5170725" y="1905000"/>
            <a:ext cx="3427640" cy="646331"/>
          </a:xfrm>
          <a:prstGeom prst="rect">
            <a:avLst/>
          </a:prstGeom>
        </p:spPr>
        <p:txBody>
          <a:bodyPr wrap="square">
            <a:spAutoFit/>
          </a:bodyPr>
          <a:lstStyle/>
          <a:p>
            <a:r>
              <a:rPr lang="en-US" dirty="0">
                <a:latin typeface="Lucida Console" panose="020B0609040504020204" pitchFamily="49" charset="0"/>
              </a:rPr>
              <a:t>https://www.atg.wa.gov/pra-consulting-program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922" y="2618765"/>
            <a:ext cx="1923821" cy="1892791"/>
          </a:xfrm>
          <a:prstGeom prst="rect">
            <a:avLst/>
          </a:prstGeom>
        </p:spPr>
      </p:pic>
    </p:spTree>
    <p:extLst>
      <p:ext uri="{BB962C8B-B14F-4D97-AF65-F5344CB8AC3E}">
        <p14:creationId xmlns:p14="http://schemas.microsoft.com/office/powerpoint/2010/main" val="27875007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Municipal Research &amp; Services Center – Another Resource</a:t>
            </a:r>
            <a:endParaRPr lang="en-US" sz="3200" b="1" dirty="0">
              <a:latin typeface="Arial" panose="020B0604020202020204" pitchFamily="34" charset="0"/>
              <a:cs typeface="Arial" panose="020B0604020202020204" pitchFamily="34" charset="0"/>
            </a:endParaRPr>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90622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143" y="990600"/>
            <a:ext cx="3496046" cy="442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00703"/>
            <a:ext cx="4522674" cy="340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B6DA2BE-93A6-4C0E-BC3B-5C91D8DE6623}" type="slidenum">
              <a:rPr lang="en-US" smtClean="0"/>
              <a:pPr>
                <a:defRPr/>
              </a:pPr>
              <a:t>86</a:t>
            </a:fld>
            <a:endParaRPr lang="en-US" dirty="0"/>
          </a:p>
        </p:txBody>
      </p:sp>
    </p:spTree>
    <p:extLst>
      <p:ext uri="{BB962C8B-B14F-4D97-AF65-F5344CB8AC3E}">
        <p14:creationId xmlns:p14="http://schemas.microsoft.com/office/powerpoint/2010/main" val="4483244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87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3488477" cy="4038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52400"/>
            <a:ext cx="3415146" cy="4419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676400"/>
            <a:ext cx="3129414" cy="3886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2438400"/>
            <a:ext cx="3945649" cy="30206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4756" y="4038600"/>
            <a:ext cx="3902951" cy="2652491"/>
          </a:xfrm>
          <a:prstGeom prst="rect">
            <a:avLst/>
          </a:prstGeom>
        </p:spPr>
      </p:pic>
    </p:spTree>
    <p:extLst>
      <p:ext uri="{BB962C8B-B14F-4D97-AF65-F5344CB8AC3E}">
        <p14:creationId xmlns:p14="http://schemas.microsoft.com/office/powerpoint/2010/main" val="1045779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ancyk1\AppData\Local\Microsoft\Windows\Temporary Internet Files\Content.IE5\IDSVMZ9J\MC900105220[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095500" y="1447800"/>
            <a:ext cx="4686300" cy="374903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88</a:t>
            </a:fld>
            <a:endParaRPr lang="en-US" dirty="0"/>
          </a:p>
        </p:txBody>
      </p:sp>
    </p:spTree>
    <p:extLst>
      <p:ext uri="{BB962C8B-B14F-4D97-AF65-F5344CB8AC3E}">
        <p14:creationId xmlns:p14="http://schemas.microsoft.com/office/powerpoint/2010/main" val="385355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5" y="228600"/>
            <a:ext cx="7746895" cy="1189038"/>
          </a:xfrm>
        </p:spPr>
        <p:txBody>
          <a:bodyPr/>
          <a:lstStyle/>
          <a:p>
            <a:r>
              <a:rPr lang="en-US" sz="3200" b="1" dirty="0" smtClean="0">
                <a:latin typeface="Arial" panose="020B0604020202020204" pitchFamily="34" charset="0"/>
                <a:cs typeface="Arial" panose="020B0604020202020204" pitchFamily="34" charset="0"/>
              </a:rPr>
              <a:t>Public Trust &amp; School Boards –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WSSDA Manual</a:t>
            </a:r>
            <a:endParaRPr lang="en-US" sz="32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228600" y="1524000"/>
            <a:ext cx="8051695" cy="1631073"/>
          </a:xfrm>
          <a:prstGeom prst="rect">
            <a:avLst/>
          </a:prstGeom>
        </p:spPr>
      </p:pic>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9</a:t>
            </a:fld>
            <a:endParaRPr lang="en-US" dirty="0"/>
          </a:p>
        </p:txBody>
      </p:sp>
      <p:pic>
        <p:nvPicPr>
          <p:cNvPr id="7" name="Picture 6"/>
          <p:cNvPicPr>
            <a:picLocks noChangeAspect="1"/>
          </p:cNvPicPr>
          <p:nvPr/>
        </p:nvPicPr>
        <p:blipFill>
          <a:blip r:embed="rId3"/>
          <a:stretch>
            <a:fillRect/>
          </a:stretch>
        </p:blipFill>
        <p:spPr>
          <a:xfrm>
            <a:off x="2802438" y="3048000"/>
            <a:ext cx="2865188" cy="3644423"/>
          </a:xfrm>
          <a:prstGeom prst="rect">
            <a:avLst/>
          </a:prstGeom>
        </p:spPr>
      </p:pic>
    </p:spTree>
    <p:extLst>
      <p:ext uri="{BB962C8B-B14F-4D97-AF65-F5344CB8AC3E}">
        <p14:creationId xmlns:p14="http://schemas.microsoft.com/office/powerpoint/2010/main" val="1647343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31E395622EC641A83AD95CDA38ED8C" ma:contentTypeVersion="0" ma:contentTypeDescription="Create a new document." ma:contentTypeScope="" ma:versionID="ab681dd633495b1a811faf8d74edc3d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6CFEC-5DD1-4F49-B38C-E6945B5DB53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5EB8FA4C-1A88-4076-9A00-B27751F75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F055DA7-D066-4012-9BF8-D07DC7313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1755</TotalTime>
  <Words>6963</Words>
  <Application>Microsoft Office PowerPoint</Application>
  <PresentationFormat>On-screen Show (4:3)</PresentationFormat>
  <Paragraphs>884</Paragraphs>
  <Slides>88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Cambria</vt:lpstr>
      <vt:lpstr>Lucida Console</vt:lpstr>
      <vt:lpstr>Wingdings</vt:lpstr>
      <vt:lpstr>Adjacency</vt:lpstr>
      <vt:lpstr>Open Government in  Washington State  </vt:lpstr>
      <vt:lpstr>PowerPoint Presentation</vt:lpstr>
      <vt:lpstr>PowerPoint Presentation</vt:lpstr>
      <vt:lpstr>U.S. History – Federal Freedom of Information Act (FOIA) (1966) (federal records)</vt:lpstr>
      <vt:lpstr>U.S. History – Watergate – 1970s</vt:lpstr>
      <vt:lpstr>Washington State History – 1970s Open Public Meetings</vt:lpstr>
      <vt:lpstr>Washington State History – 1970s Campaign Finance, Financial Affairs &amp; Lobbying; PDC; Public Records</vt:lpstr>
      <vt:lpstr>Public Trust &amp; Government</vt:lpstr>
      <vt:lpstr>Public Trust &amp; School Boards –  WSSDA Manual</vt:lpstr>
      <vt:lpstr>Public Trust and Leadership</vt:lpstr>
      <vt:lpstr>Washington - Two Different Statutes - Overview</vt:lpstr>
      <vt:lpstr>Intent</vt:lpstr>
      <vt:lpstr>Application</vt:lpstr>
      <vt:lpstr>Touchstone: </vt:lpstr>
      <vt:lpstr>Before We Begin… Some OPMA and PRA Transparency Headlines</vt:lpstr>
      <vt:lpstr>OPMA</vt:lpstr>
      <vt:lpstr>PRA</vt:lpstr>
      <vt:lpstr>Open Public Meetings Act</vt:lpstr>
      <vt:lpstr>Washington’s Open Public Meetings Act (OPMA) </vt:lpstr>
      <vt:lpstr>Purpose </vt:lpstr>
      <vt:lpstr>Purpose (Cont.)</vt:lpstr>
      <vt:lpstr>PowerPoint Presentation</vt:lpstr>
      <vt:lpstr>PowerPoint Presentation</vt:lpstr>
      <vt:lpstr>Governing Body</vt:lpstr>
      <vt:lpstr>What is a Governing Body?</vt:lpstr>
      <vt:lpstr>What is a Meeting?</vt:lpstr>
      <vt:lpstr>“Meeting” (Cont.)</vt:lpstr>
      <vt:lpstr>Final Action</vt:lpstr>
      <vt:lpstr>Travel and Gathering</vt:lpstr>
      <vt:lpstr>“Regular” Meetings</vt:lpstr>
      <vt:lpstr>“Regular” Meetings (Cont.)</vt:lpstr>
      <vt:lpstr>“Special” Meetings</vt:lpstr>
      <vt:lpstr>“Special” Meetings (Cont.)</vt:lpstr>
      <vt:lpstr>Emergency Special Meetings</vt:lpstr>
      <vt:lpstr>Public Attendance </vt:lpstr>
      <vt:lpstr> Interruptions and Disruptions</vt:lpstr>
      <vt:lpstr>Executive Session</vt:lpstr>
      <vt:lpstr>Executive Sessions  Specified purposes set out in OPMA.   Includes, for example: </vt:lpstr>
      <vt:lpstr>Executive Session to Discuss Agency Enforcement Actions, Litigation or Potential Litigation</vt:lpstr>
      <vt:lpstr>Executive Session to Discuss Agency Enforcement Actions, Litigation, or Potential Litigation:  Three Requirements</vt:lpstr>
      <vt:lpstr>Minutes – RCW 42.30.035</vt:lpstr>
      <vt:lpstr>Penalties for Violating the OPMA</vt:lpstr>
      <vt:lpstr>  Public Records Act  </vt:lpstr>
      <vt:lpstr>Your attention please ….</vt:lpstr>
      <vt:lpstr>PowerPoint Presentation</vt:lpstr>
      <vt:lpstr>PowerPoint Presentation</vt:lpstr>
      <vt:lpstr>Volunteers</vt:lpstr>
      <vt:lpstr>PowerPoint Presentation</vt:lpstr>
      <vt:lpstr>PowerPoint Presentation</vt:lpstr>
      <vt:lpstr>PowerPoint Presentation</vt:lpstr>
      <vt:lpstr>Text Messages (“Scope of Employment”) - Nissen v. Pierce County (Aug. 2015) </vt:lpstr>
      <vt:lpstr> Call and Text Logs (“Use”)   - Nissen v. Pierce County </vt:lpstr>
      <vt:lpstr>Post-Nissen  v. Pierce County:</vt:lpstr>
      <vt:lpstr>PowerPoint Presentation</vt:lpstr>
      <vt:lpstr>New PRA Procedures  (ESHB 1594 and EHB 1595 – Eff. July 23, 2017)</vt:lpstr>
      <vt:lpstr>Requests (Cont.)</vt:lpstr>
      <vt:lpstr>Requests (Cont.)</vt:lpstr>
      <vt:lpstr>Requests (Cont.) </vt:lpstr>
      <vt:lpstr>Requests (Cont.)</vt:lpstr>
      <vt:lpstr>PowerPoint Presentation</vt:lpstr>
      <vt:lpstr>PowerPoint Presentation</vt:lpstr>
      <vt:lpstr>PowerPoint Presentation</vt:lpstr>
      <vt:lpstr>PowerPoint Presentation</vt:lpstr>
      <vt:lpstr>PowerPoint Presentation</vt:lpstr>
      <vt:lpstr>“Mechanics” of Searching/Producing Public Records Controlled by Employee</vt:lpstr>
      <vt:lpstr>PowerPoint Presentation</vt:lpstr>
      <vt:lpstr>PowerPoint Presentation</vt:lpstr>
      <vt:lpstr>PowerPoint Presentation</vt:lpstr>
      <vt:lpstr>Fees </vt:lpstr>
      <vt:lpstr>Electronic Records Production &amp; Disclosure – The Basics for Agencies</vt:lpstr>
      <vt:lpstr>Electronic Records Production &amp; Disclosure – The Basics (Cont.)</vt:lpstr>
      <vt:lpstr>Electronic Records Production &amp; Disclosure – Redaction Mechanics</vt:lpstr>
      <vt:lpstr>Electronic Records Production &amp; Disclosure – Production Mechanics</vt:lpstr>
      <vt:lpstr>Electronic Records Production &amp; Disclosure – Updating &amp; Improving Technology Information Services</vt:lpstr>
      <vt:lpstr>Enforcement &amp; Penalties </vt:lpstr>
      <vt:lpstr>PowerPoint Presentation</vt:lpstr>
      <vt:lpstr>PowerPoint Presentation</vt:lpstr>
      <vt:lpstr>PowerPoint Presentation</vt:lpstr>
      <vt:lpstr>PowerPoint Presentation</vt:lpstr>
      <vt:lpstr>PowerPoint Presentation</vt:lpstr>
      <vt:lpstr>AGO Training </vt:lpstr>
      <vt:lpstr>AGO PRA Model Rules – ch. 44-14 WAC</vt:lpstr>
      <vt:lpstr>AGO Open Government Resource Manual  – Available on AGO Website*</vt:lpstr>
      <vt:lpstr>AGO Guidance Document on Filling Vacant Positions</vt:lpstr>
      <vt:lpstr>AGO Local Gov’t Records Consultation Program</vt:lpstr>
      <vt:lpstr>Municipal Research &amp; Services Center – Another Resource</vt:lpstr>
      <vt:lpstr>PowerPoint Presentation</vt:lpstr>
      <vt:lpstr>PowerPoint Presentation</vt:lpstr>
    </vt:vector>
  </TitlesOfParts>
  <Company>Office of the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Public Meetings Act RCW 42.30 Forest Practice Board Training July 2006</dc:title>
  <dc:creator>Adrienne Smith</dc:creator>
  <cp:lastModifiedBy>Krier, Nancy (ATG)</cp:lastModifiedBy>
  <cp:revision>147</cp:revision>
  <cp:lastPrinted>2018-10-22T18:52:55Z</cp:lastPrinted>
  <dcterms:created xsi:type="dcterms:W3CDTF">2006-07-05T21:32:45Z</dcterms:created>
  <dcterms:modified xsi:type="dcterms:W3CDTF">2018-10-29T20:06:20Z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451811795</vt:i4>
  </property>
  <property fmtid="{D5CDD505-2E9C-101B-9397-08002B2CF9AE}" pid="3" name="_NewReviewCycle">
    <vt:lpwstr/>
  </property>
  <property fmtid="{D5CDD505-2E9C-101B-9397-08002B2CF9AE}" pid="4" name="_EmailSubject">
    <vt:lpwstr>PowerPoint for November 5</vt:lpwstr>
  </property>
  <property fmtid="{D5CDD505-2E9C-101B-9397-08002B2CF9AE}" pid="5" name="_AuthorEmail">
    <vt:lpwstr>NancyK1@ATG.WA.GOV</vt:lpwstr>
  </property>
  <property fmtid="{D5CDD505-2E9C-101B-9397-08002B2CF9AE}" pid="6" name="_AuthorEmailDisplayName">
    <vt:lpwstr>Krier, Nancy (ATG)</vt:lpwstr>
  </property>
</Properties>
</file>